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924" r:id="rId2"/>
    <p:sldId id="640" r:id="rId3"/>
    <p:sldId id="938" r:id="rId4"/>
    <p:sldId id="978" r:id="rId5"/>
    <p:sldId id="941" r:id="rId6"/>
    <p:sldId id="942" r:id="rId7"/>
    <p:sldId id="943" r:id="rId8"/>
    <p:sldId id="944" r:id="rId9"/>
    <p:sldId id="945" r:id="rId10"/>
    <p:sldId id="946" r:id="rId11"/>
    <p:sldId id="947" r:id="rId12"/>
    <p:sldId id="948" r:id="rId13"/>
    <p:sldId id="949" r:id="rId14"/>
    <p:sldId id="950" r:id="rId15"/>
    <p:sldId id="979" r:id="rId16"/>
    <p:sldId id="977" r:id="rId17"/>
    <p:sldId id="980" r:id="rId18"/>
    <p:sldId id="981" r:id="rId19"/>
    <p:sldId id="982" r:id="rId20"/>
    <p:sldId id="983" r:id="rId21"/>
    <p:sldId id="984" r:id="rId22"/>
    <p:sldId id="985" r:id="rId23"/>
    <p:sldId id="987" r:id="rId24"/>
    <p:sldId id="988" r:id="rId25"/>
    <p:sldId id="989" r:id="rId26"/>
    <p:sldId id="990" r:id="rId27"/>
    <p:sldId id="952" r:id="rId28"/>
    <p:sldId id="940" r:id="rId29"/>
    <p:sldId id="1027" r:id="rId30"/>
    <p:sldId id="1028" r:id="rId31"/>
    <p:sldId id="1026" r:id="rId32"/>
    <p:sldId id="1029" r:id="rId33"/>
    <p:sldId id="1030" r:id="rId34"/>
    <p:sldId id="1031" r:id="rId35"/>
    <p:sldId id="1032" r:id="rId36"/>
    <p:sldId id="955" r:id="rId37"/>
    <p:sldId id="1023" r:id="rId38"/>
    <p:sldId id="991" r:id="rId39"/>
    <p:sldId id="992" r:id="rId40"/>
    <p:sldId id="993" r:id="rId41"/>
    <p:sldId id="956" r:id="rId42"/>
    <p:sldId id="957" r:id="rId43"/>
    <p:sldId id="958" r:id="rId44"/>
    <p:sldId id="994" r:id="rId45"/>
    <p:sldId id="1033" r:id="rId46"/>
    <p:sldId id="1034" r:id="rId47"/>
    <p:sldId id="1013" r:id="rId48"/>
    <p:sldId id="1014" r:id="rId49"/>
    <p:sldId id="1015" r:id="rId50"/>
    <p:sldId id="1016" r:id="rId51"/>
    <p:sldId id="1017" r:id="rId52"/>
    <p:sldId id="1018" r:id="rId53"/>
    <p:sldId id="1019" r:id="rId54"/>
    <p:sldId id="1035" r:id="rId55"/>
    <p:sldId id="1036" r:id="rId56"/>
    <p:sldId id="996" r:id="rId57"/>
    <p:sldId id="997" r:id="rId58"/>
    <p:sldId id="998" r:id="rId59"/>
    <p:sldId id="999" r:id="rId60"/>
    <p:sldId id="1000" r:id="rId61"/>
    <p:sldId id="1001" r:id="rId62"/>
    <p:sldId id="1002" r:id="rId63"/>
    <p:sldId id="1003" r:id="rId64"/>
    <p:sldId id="1004" r:id="rId65"/>
    <p:sldId id="1006" r:id="rId66"/>
    <p:sldId id="1007" r:id="rId67"/>
    <p:sldId id="1008" r:id="rId68"/>
    <p:sldId id="1009" r:id="rId69"/>
    <p:sldId id="1010" r:id="rId70"/>
    <p:sldId id="1011" r:id="rId71"/>
    <p:sldId id="1024" r:id="rId72"/>
    <p:sldId id="965" r:id="rId73"/>
    <p:sldId id="966" r:id="rId74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00"/>
    <a:srgbClr val="FF33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81633" autoAdjust="0"/>
  </p:normalViewPr>
  <p:slideViewPr>
    <p:cSldViewPr snapToGrid="0">
      <p:cViewPr varScale="1">
        <p:scale>
          <a:sx n="99" d="100"/>
          <a:sy n="99" d="100"/>
        </p:scale>
        <p:origin x="1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13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1.xml"/><Relationship Id="rId3" Type="http://schemas.openxmlformats.org/officeDocument/2006/relationships/slide" Target="slides/slide13.xml"/><Relationship Id="rId7" Type="http://schemas.openxmlformats.org/officeDocument/2006/relationships/slide" Target="slides/slide30.xml"/><Relationship Id="rId12" Type="http://schemas.openxmlformats.org/officeDocument/2006/relationships/slide" Target="slides/slide35.xml"/><Relationship Id="rId2" Type="http://schemas.openxmlformats.org/officeDocument/2006/relationships/slide" Target="slides/slide12.xml"/><Relationship Id="rId1" Type="http://schemas.openxmlformats.org/officeDocument/2006/relationships/slide" Target="slides/slide11.xml"/><Relationship Id="rId6" Type="http://schemas.openxmlformats.org/officeDocument/2006/relationships/slide" Target="slides/slide29.xml"/><Relationship Id="rId11" Type="http://schemas.openxmlformats.org/officeDocument/2006/relationships/slide" Target="slides/slide34.xml"/><Relationship Id="rId5" Type="http://schemas.openxmlformats.org/officeDocument/2006/relationships/slide" Target="slides/slide27.xml"/><Relationship Id="rId10" Type="http://schemas.openxmlformats.org/officeDocument/2006/relationships/slide" Target="slides/slide33.xml"/><Relationship Id="rId4" Type="http://schemas.openxmlformats.org/officeDocument/2006/relationships/slide" Target="slides/slide14.xml"/><Relationship Id="rId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fang Zhou" userId="ec248f220eec43c5" providerId="LiveId" clId="{97B46E2C-E44E-492B-8957-D5CB1FF8D182}"/>
    <pc:docChg chg="custSel modSld">
      <pc:chgData name="Xiaofang Zhou" userId="ec248f220eec43c5" providerId="LiveId" clId="{97B46E2C-E44E-492B-8957-D5CB1FF8D182}" dt="2019-02-13T09:46:47.216" v="35" actId="478"/>
      <pc:docMkLst>
        <pc:docMk/>
      </pc:docMkLst>
      <pc:sldChg chg="delSp">
        <pc:chgData name="Xiaofang Zhou" userId="ec248f220eec43c5" providerId="LiveId" clId="{97B46E2C-E44E-492B-8957-D5CB1FF8D182}" dt="2019-02-13T09:44:56.607" v="1" actId="478"/>
        <pc:sldMkLst>
          <pc:docMk/>
          <pc:sldMk cId="0" sldId="884"/>
        </pc:sldMkLst>
        <pc:spChg chg="del">
          <ac:chgData name="Xiaofang Zhou" userId="ec248f220eec43c5" providerId="LiveId" clId="{97B46E2C-E44E-492B-8957-D5CB1FF8D182}" dt="2019-02-13T09:44:56.607" v="1" actId="478"/>
          <ac:spMkLst>
            <pc:docMk/>
            <pc:sldMk cId="0" sldId="884"/>
            <ac:spMk id="6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4:58.867" v="2" actId="478"/>
        <pc:sldMkLst>
          <pc:docMk/>
          <pc:sldMk cId="0" sldId="885"/>
        </pc:sldMkLst>
        <pc:spChg chg="del">
          <ac:chgData name="Xiaofang Zhou" userId="ec248f220eec43c5" providerId="LiveId" clId="{97B46E2C-E44E-492B-8957-D5CB1FF8D182}" dt="2019-02-13T09:44:58.867" v="2" actId="478"/>
          <ac:spMkLst>
            <pc:docMk/>
            <pc:sldMk cId="0" sldId="885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02.197" v="3" actId="478"/>
        <pc:sldMkLst>
          <pc:docMk/>
          <pc:sldMk cId="0" sldId="886"/>
        </pc:sldMkLst>
        <pc:spChg chg="del">
          <ac:chgData name="Xiaofang Zhou" userId="ec248f220eec43c5" providerId="LiveId" clId="{97B46E2C-E44E-492B-8957-D5CB1FF8D182}" dt="2019-02-13T09:45:02.197" v="3" actId="478"/>
          <ac:spMkLst>
            <pc:docMk/>
            <pc:sldMk cId="0" sldId="886"/>
            <ac:spMk id="12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04.487" v="4" actId="478"/>
        <pc:sldMkLst>
          <pc:docMk/>
          <pc:sldMk cId="0" sldId="887"/>
        </pc:sldMkLst>
        <pc:spChg chg="del">
          <ac:chgData name="Xiaofang Zhou" userId="ec248f220eec43c5" providerId="LiveId" clId="{97B46E2C-E44E-492B-8957-D5CB1FF8D182}" dt="2019-02-13T09:45:04.487" v="4" actId="478"/>
          <ac:spMkLst>
            <pc:docMk/>
            <pc:sldMk cId="0" sldId="887"/>
            <ac:spMk id="1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07.797" v="5" actId="478"/>
        <pc:sldMkLst>
          <pc:docMk/>
          <pc:sldMk cId="0" sldId="888"/>
        </pc:sldMkLst>
        <pc:spChg chg="del">
          <ac:chgData name="Xiaofang Zhou" userId="ec248f220eec43c5" providerId="LiveId" clId="{97B46E2C-E44E-492B-8957-D5CB1FF8D182}" dt="2019-02-13T09:45:07.797" v="5" actId="478"/>
          <ac:spMkLst>
            <pc:docMk/>
            <pc:sldMk cId="0" sldId="888"/>
            <ac:spMk id="13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13.616" v="6" actId="478"/>
        <pc:sldMkLst>
          <pc:docMk/>
          <pc:sldMk cId="0" sldId="889"/>
        </pc:sldMkLst>
        <pc:spChg chg="del">
          <ac:chgData name="Xiaofang Zhou" userId="ec248f220eec43c5" providerId="LiveId" clId="{97B46E2C-E44E-492B-8957-D5CB1FF8D182}" dt="2019-02-13T09:45:13.616" v="6" actId="478"/>
          <ac:spMkLst>
            <pc:docMk/>
            <pc:sldMk cId="0" sldId="889"/>
            <ac:spMk id="9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15.867" v="7" actId="478"/>
        <pc:sldMkLst>
          <pc:docMk/>
          <pc:sldMk cId="0" sldId="890"/>
        </pc:sldMkLst>
        <pc:spChg chg="del">
          <ac:chgData name="Xiaofang Zhou" userId="ec248f220eec43c5" providerId="LiveId" clId="{97B46E2C-E44E-492B-8957-D5CB1FF8D182}" dt="2019-02-13T09:45:15.867" v="7" actId="478"/>
          <ac:spMkLst>
            <pc:docMk/>
            <pc:sldMk cId="0" sldId="890"/>
            <ac:spMk id="5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34.566" v="14" actId="478"/>
        <pc:sldMkLst>
          <pc:docMk/>
          <pc:sldMk cId="0" sldId="898"/>
        </pc:sldMkLst>
        <pc:spChg chg="del">
          <ac:chgData name="Xiaofang Zhou" userId="ec248f220eec43c5" providerId="LiveId" clId="{97B46E2C-E44E-492B-8957-D5CB1FF8D182}" dt="2019-02-13T09:45:34.566" v="14" actId="478"/>
          <ac:spMkLst>
            <pc:docMk/>
            <pc:sldMk cId="0" sldId="898"/>
            <ac:spMk id="4" creationId="{00000000-0000-0000-0000-000000000000}"/>
          </ac:spMkLst>
        </pc:spChg>
      </pc:sldChg>
      <pc:sldChg chg="delSp modSp">
        <pc:chgData name="Xiaofang Zhou" userId="ec248f220eec43c5" providerId="LiveId" clId="{97B46E2C-E44E-492B-8957-D5CB1FF8D182}" dt="2019-02-13T09:45:36.625" v="16" actId="478"/>
        <pc:sldMkLst>
          <pc:docMk/>
          <pc:sldMk cId="0" sldId="899"/>
        </pc:sldMkLst>
        <pc:spChg chg="del mod">
          <ac:chgData name="Xiaofang Zhou" userId="ec248f220eec43c5" providerId="LiveId" clId="{97B46E2C-E44E-492B-8957-D5CB1FF8D182}" dt="2019-02-13T09:45:36.625" v="16" actId="478"/>
          <ac:spMkLst>
            <pc:docMk/>
            <pc:sldMk cId="0" sldId="899"/>
            <ac:spMk id="10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39.705" v="17" actId="478"/>
        <pc:sldMkLst>
          <pc:docMk/>
          <pc:sldMk cId="0" sldId="900"/>
        </pc:sldMkLst>
        <pc:spChg chg="del">
          <ac:chgData name="Xiaofang Zhou" userId="ec248f220eec43c5" providerId="LiveId" clId="{97B46E2C-E44E-492B-8957-D5CB1FF8D182}" dt="2019-02-13T09:45:39.705" v="17" actId="478"/>
          <ac:spMkLst>
            <pc:docMk/>
            <pc:sldMk cId="0" sldId="900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54.967" v="21" actId="478"/>
        <pc:sldMkLst>
          <pc:docMk/>
          <pc:sldMk cId="0" sldId="902"/>
        </pc:sldMkLst>
        <pc:spChg chg="del">
          <ac:chgData name="Xiaofang Zhou" userId="ec248f220eec43c5" providerId="LiveId" clId="{97B46E2C-E44E-492B-8957-D5CB1FF8D182}" dt="2019-02-13T09:45:54.967" v="21" actId="478"/>
          <ac:spMkLst>
            <pc:docMk/>
            <pc:sldMk cId="0" sldId="902"/>
            <ac:spMk id="71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47.985" v="19" actId="478"/>
        <pc:sldMkLst>
          <pc:docMk/>
          <pc:sldMk cId="0" sldId="918"/>
        </pc:sldMkLst>
        <pc:spChg chg="del">
          <ac:chgData name="Xiaofang Zhou" userId="ec248f220eec43c5" providerId="LiveId" clId="{97B46E2C-E44E-492B-8957-D5CB1FF8D182}" dt="2019-02-13T09:45:47.985" v="19" actId="478"/>
          <ac:spMkLst>
            <pc:docMk/>
            <pc:sldMk cId="0" sldId="918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18.527" v="8" actId="478"/>
        <pc:sldMkLst>
          <pc:docMk/>
          <pc:sldMk cId="1965510270" sldId="929"/>
        </pc:sldMkLst>
        <pc:spChg chg="del">
          <ac:chgData name="Xiaofang Zhou" userId="ec248f220eec43c5" providerId="LiveId" clId="{97B46E2C-E44E-492B-8957-D5CB1FF8D182}" dt="2019-02-13T09:45:18.527" v="8" actId="478"/>
          <ac:spMkLst>
            <pc:docMk/>
            <pc:sldMk cId="1965510270" sldId="929"/>
            <ac:spMk id="9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20.701" v="9" actId="478"/>
        <pc:sldMkLst>
          <pc:docMk/>
          <pc:sldMk cId="40223988" sldId="930"/>
        </pc:sldMkLst>
        <pc:spChg chg="del">
          <ac:chgData name="Xiaofang Zhou" userId="ec248f220eec43c5" providerId="LiveId" clId="{97B46E2C-E44E-492B-8957-D5CB1FF8D182}" dt="2019-02-13T09:45:20.701" v="9" actId="478"/>
          <ac:spMkLst>
            <pc:docMk/>
            <pc:sldMk cId="40223988" sldId="930"/>
            <ac:spMk id="10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24.915" v="10" actId="478"/>
        <pc:sldMkLst>
          <pc:docMk/>
          <pc:sldMk cId="1344211730" sldId="931"/>
        </pc:sldMkLst>
        <pc:spChg chg="del">
          <ac:chgData name="Xiaofang Zhou" userId="ec248f220eec43c5" providerId="LiveId" clId="{97B46E2C-E44E-492B-8957-D5CB1FF8D182}" dt="2019-02-13T09:45:24.915" v="10" actId="478"/>
          <ac:spMkLst>
            <pc:docMk/>
            <pc:sldMk cId="1344211730" sldId="931"/>
            <ac:spMk id="11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27.487" v="11" actId="478"/>
        <pc:sldMkLst>
          <pc:docMk/>
          <pc:sldMk cId="3131889669" sldId="932"/>
        </pc:sldMkLst>
        <pc:spChg chg="del">
          <ac:chgData name="Xiaofang Zhou" userId="ec248f220eec43c5" providerId="LiveId" clId="{97B46E2C-E44E-492B-8957-D5CB1FF8D182}" dt="2019-02-13T09:45:27.487" v="11" actId="478"/>
          <ac:spMkLst>
            <pc:docMk/>
            <pc:sldMk cId="3131889669" sldId="932"/>
            <ac:spMk id="8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30.687" v="12" actId="478"/>
        <pc:sldMkLst>
          <pc:docMk/>
          <pc:sldMk cId="2459364369" sldId="933"/>
        </pc:sldMkLst>
        <pc:spChg chg="del">
          <ac:chgData name="Xiaofang Zhou" userId="ec248f220eec43c5" providerId="LiveId" clId="{97B46E2C-E44E-492B-8957-D5CB1FF8D182}" dt="2019-02-13T09:45:30.687" v="12" actId="478"/>
          <ac:spMkLst>
            <pc:docMk/>
            <pc:sldMk cId="2459364369" sldId="933"/>
            <ac:spMk id="13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32.696" v="13" actId="478"/>
        <pc:sldMkLst>
          <pc:docMk/>
          <pc:sldMk cId="3835237088" sldId="934"/>
        </pc:sldMkLst>
        <pc:spChg chg="del">
          <ac:chgData name="Xiaofang Zhou" userId="ec248f220eec43c5" providerId="LiveId" clId="{97B46E2C-E44E-492B-8957-D5CB1FF8D182}" dt="2019-02-13T09:45:32.696" v="13" actId="478"/>
          <ac:spMkLst>
            <pc:docMk/>
            <pc:sldMk cId="3835237088" sldId="934"/>
            <ac:spMk id="8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41.375" v="18" actId="478"/>
        <pc:sldMkLst>
          <pc:docMk/>
          <pc:sldMk cId="4133627645" sldId="935"/>
        </pc:sldMkLst>
        <pc:spChg chg="del">
          <ac:chgData name="Xiaofang Zhou" userId="ec248f220eec43c5" providerId="LiveId" clId="{97B46E2C-E44E-492B-8957-D5CB1FF8D182}" dt="2019-02-13T09:45:41.375" v="18" actId="478"/>
          <ac:spMkLst>
            <pc:docMk/>
            <pc:sldMk cId="4133627645" sldId="935"/>
            <ac:spMk id="7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08.200" v="25" actId="478"/>
        <pc:sldMkLst>
          <pc:docMk/>
          <pc:sldMk cId="1103087533" sldId="941"/>
        </pc:sldMkLst>
        <pc:spChg chg="del">
          <ac:chgData name="Xiaofang Zhou" userId="ec248f220eec43c5" providerId="LiveId" clId="{97B46E2C-E44E-492B-8957-D5CB1FF8D182}" dt="2019-02-13T09:46:08.200" v="25" actId="478"/>
          <ac:spMkLst>
            <pc:docMk/>
            <pc:sldMk cId="1103087533" sldId="941"/>
            <ac:spMk id="5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13.726" v="26" actId="478"/>
        <pc:sldMkLst>
          <pc:docMk/>
          <pc:sldMk cId="1744336856" sldId="942"/>
        </pc:sldMkLst>
        <pc:spChg chg="del">
          <ac:chgData name="Xiaofang Zhou" userId="ec248f220eec43c5" providerId="LiveId" clId="{97B46E2C-E44E-492B-8957-D5CB1FF8D182}" dt="2019-02-13T09:46:13.726" v="26" actId="478"/>
          <ac:spMkLst>
            <pc:docMk/>
            <pc:sldMk cId="1744336856" sldId="942"/>
            <ac:spMk id="80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16.345" v="27" actId="478"/>
        <pc:sldMkLst>
          <pc:docMk/>
          <pc:sldMk cId="3710968928" sldId="943"/>
        </pc:sldMkLst>
        <pc:spChg chg="del">
          <ac:chgData name="Xiaofang Zhou" userId="ec248f220eec43c5" providerId="LiveId" clId="{97B46E2C-E44E-492B-8957-D5CB1FF8D182}" dt="2019-02-13T09:46:16.345" v="27" actId="478"/>
          <ac:spMkLst>
            <pc:docMk/>
            <pc:sldMk cId="3710968928" sldId="943"/>
            <ac:spMk id="20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18.305" v="28" actId="478"/>
        <pc:sldMkLst>
          <pc:docMk/>
          <pc:sldMk cId="2888722809" sldId="944"/>
        </pc:sldMkLst>
        <pc:spChg chg="del">
          <ac:chgData name="Xiaofang Zhou" userId="ec248f220eec43c5" providerId="LiveId" clId="{97B46E2C-E44E-492B-8957-D5CB1FF8D182}" dt="2019-02-13T09:46:18.305" v="28" actId="478"/>
          <ac:spMkLst>
            <pc:docMk/>
            <pc:sldMk cId="2888722809" sldId="944"/>
            <ac:spMk id="21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21.720" v="29" actId="478"/>
        <pc:sldMkLst>
          <pc:docMk/>
          <pc:sldMk cId="3808143973" sldId="945"/>
        </pc:sldMkLst>
        <pc:spChg chg="del">
          <ac:chgData name="Xiaofang Zhou" userId="ec248f220eec43c5" providerId="LiveId" clId="{97B46E2C-E44E-492B-8957-D5CB1FF8D182}" dt="2019-02-13T09:46:21.720" v="29" actId="478"/>
          <ac:spMkLst>
            <pc:docMk/>
            <pc:sldMk cId="3808143973" sldId="945"/>
            <ac:spMk id="23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23.915" v="30" actId="478"/>
        <pc:sldMkLst>
          <pc:docMk/>
          <pc:sldMk cId="1146009193" sldId="946"/>
        </pc:sldMkLst>
        <pc:spChg chg="del">
          <ac:chgData name="Xiaofang Zhou" userId="ec248f220eec43c5" providerId="LiveId" clId="{97B46E2C-E44E-492B-8957-D5CB1FF8D182}" dt="2019-02-13T09:46:23.915" v="30" actId="478"/>
          <ac:spMkLst>
            <pc:docMk/>
            <pc:sldMk cId="1146009193" sldId="946"/>
            <ac:spMk id="5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27.349" v="31" actId="478"/>
        <pc:sldMkLst>
          <pc:docMk/>
          <pc:sldMk cId="1076112259" sldId="947"/>
        </pc:sldMkLst>
        <pc:spChg chg="del">
          <ac:chgData name="Xiaofang Zhou" userId="ec248f220eec43c5" providerId="LiveId" clId="{97B46E2C-E44E-492B-8957-D5CB1FF8D182}" dt="2019-02-13T09:46:27.349" v="31" actId="478"/>
          <ac:spMkLst>
            <pc:docMk/>
            <pc:sldMk cId="1076112259" sldId="947"/>
            <ac:spMk id="17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30.556" v="32" actId="478"/>
        <pc:sldMkLst>
          <pc:docMk/>
          <pc:sldMk cId="717699285" sldId="948"/>
        </pc:sldMkLst>
        <pc:spChg chg="del">
          <ac:chgData name="Xiaofang Zhou" userId="ec248f220eec43c5" providerId="LiveId" clId="{97B46E2C-E44E-492B-8957-D5CB1FF8D182}" dt="2019-02-13T09:46:30.556" v="32" actId="478"/>
          <ac:spMkLst>
            <pc:docMk/>
            <pc:sldMk cId="717699285" sldId="948"/>
            <ac:spMk id="17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32.596" v="33" actId="478"/>
        <pc:sldMkLst>
          <pc:docMk/>
          <pc:sldMk cId="2549490235" sldId="949"/>
        </pc:sldMkLst>
        <pc:spChg chg="del">
          <ac:chgData name="Xiaofang Zhou" userId="ec248f220eec43c5" providerId="LiveId" clId="{97B46E2C-E44E-492B-8957-D5CB1FF8D182}" dt="2019-02-13T09:46:32.596" v="33" actId="478"/>
          <ac:spMkLst>
            <pc:docMk/>
            <pc:sldMk cId="2549490235" sldId="949"/>
            <ac:spMk id="17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39.008" v="34" actId="478"/>
        <pc:sldMkLst>
          <pc:docMk/>
          <pc:sldMk cId="2797025585" sldId="950"/>
        </pc:sldMkLst>
        <pc:spChg chg="del">
          <ac:chgData name="Xiaofang Zhou" userId="ec248f220eec43c5" providerId="LiveId" clId="{97B46E2C-E44E-492B-8957-D5CB1FF8D182}" dt="2019-02-13T09:46:39.008" v="34" actId="478"/>
          <ac:spMkLst>
            <pc:docMk/>
            <pc:sldMk cId="2797025585" sldId="950"/>
            <ac:spMk id="28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47.216" v="35" actId="478"/>
        <pc:sldMkLst>
          <pc:docMk/>
          <pc:sldMk cId="2821813388" sldId="951"/>
        </pc:sldMkLst>
        <pc:spChg chg="del">
          <ac:chgData name="Xiaofang Zhou" userId="ec248f220eec43c5" providerId="LiveId" clId="{97B46E2C-E44E-492B-8957-D5CB1FF8D182}" dt="2019-02-13T09:46:47.216" v="35" actId="478"/>
          <ac:spMkLst>
            <pc:docMk/>
            <pc:sldMk cId="2821813388" sldId="951"/>
            <ac:spMk id="5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57.340" v="22" actId="478"/>
        <pc:sldMkLst>
          <pc:docMk/>
          <pc:sldMk cId="911380763" sldId="967"/>
        </pc:sldMkLst>
        <pc:spChg chg="del">
          <ac:chgData name="Xiaofang Zhou" userId="ec248f220eec43c5" providerId="LiveId" clId="{97B46E2C-E44E-492B-8957-D5CB1FF8D182}" dt="2019-02-13T09:45:57.340" v="22" actId="478"/>
          <ac:spMkLst>
            <pc:docMk/>
            <pc:sldMk cId="911380763" sldId="967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4:47.357" v="0" actId="478"/>
        <pc:sldMkLst>
          <pc:docMk/>
          <pc:sldMk cId="2498439088" sldId="968"/>
        </pc:sldMkLst>
        <pc:spChg chg="del">
          <ac:chgData name="Xiaofang Zhou" userId="ec248f220eec43c5" providerId="LiveId" clId="{97B46E2C-E44E-492B-8957-D5CB1FF8D182}" dt="2019-02-13T09:44:47.357" v="0" actId="478"/>
          <ac:spMkLst>
            <pc:docMk/>
            <pc:sldMk cId="2498439088" sldId="968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6:05.746" v="24" actId="478"/>
        <pc:sldMkLst>
          <pc:docMk/>
          <pc:sldMk cId="3880280642" sldId="971"/>
        </pc:sldMkLst>
        <pc:spChg chg="del">
          <ac:chgData name="Xiaofang Zhou" userId="ec248f220eec43c5" providerId="LiveId" clId="{97B46E2C-E44E-492B-8957-D5CB1FF8D182}" dt="2019-02-13T09:46:05.746" v="24" actId="478"/>
          <ac:spMkLst>
            <pc:docMk/>
            <pc:sldMk cId="3880280642" sldId="971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50.155" v="20" actId="478"/>
        <pc:sldMkLst>
          <pc:docMk/>
          <pc:sldMk cId="654996941" sldId="975"/>
        </pc:sldMkLst>
        <pc:spChg chg="del">
          <ac:chgData name="Xiaofang Zhou" userId="ec248f220eec43c5" providerId="LiveId" clId="{97B46E2C-E44E-492B-8957-D5CB1FF8D182}" dt="2019-02-13T09:45:50.155" v="20" actId="478"/>
          <ac:spMkLst>
            <pc:docMk/>
            <pc:sldMk cId="654996941" sldId="975"/>
            <ac:spMk id="4" creationId="{00000000-0000-0000-0000-000000000000}"/>
          </ac:spMkLst>
        </pc:spChg>
      </pc:sldChg>
      <pc:sldChg chg="delSp">
        <pc:chgData name="Xiaofang Zhou" userId="ec248f220eec43c5" providerId="LiveId" clId="{97B46E2C-E44E-492B-8957-D5CB1FF8D182}" dt="2019-02-13T09:45:59.447" v="23" actId="478"/>
        <pc:sldMkLst>
          <pc:docMk/>
          <pc:sldMk cId="1346219419" sldId="976"/>
        </pc:sldMkLst>
        <pc:spChg chg="del">
          <ac:chgData name="Xiaofang Zhou" userId="ec248f220eec43c5" providerId="LiveId" clId="{97B46E2C-E44E-492B-8957-D5CB1FF8D182}" dt="2019-02-13T09:45:59.447" v="23" actId="478"/>
          <ac:spMkLst>
            <pc:docMk/>
            <pc:sldMk cId="1346219419" sldId="976"/>
            <ac:spMk id="4" creationId="{00000000-0000-0000-0000-000000000000}"/>
          </ac:spMkLst>
        </pc:spChg>
      </pc:sldChg>
    </pc:docChg>
  </pc:docChgLst>
  <pc:docChgLst>
    <pc:chgData name="Xiaofang Zhou" userId="ec248f220eec43c5" providerId="LiveId" clId="{8782F9EF-5294-EE41-BBC9-BF680866B91A}"/>
    <pc:docChg chg="modSld">
      <pc:chgData name="Xiaofang Zhou" userId="ec248f220eec43c5" providerId="LiveId" clId="{8782F9EF-5294-EE41-BBC9-BF680866B91A}" dt="2019-02-07T10:28:30.189" v="5" actId="20577"/>
      <pc:docMkLst>
        <pc:docMk/>
      </pc:docMkLst>
      <pc:sldChg chg="modSp">
        <pc:chgData name="Xiaofang Zhou" userId="ec248f220eec43c5" providerId="LiveId" clId="{8782F9EF-5294-EE41-BBC9-BF680866B91A}" dt="2019-02-07T10:28:30.189" v="5" actId="20577"/>
        <pc:sldMkLst>
          <pc:docMk/>
          <pc:sldMk cId="2918729835" sldId="924"/>
        </pc:sldMkLst>
        <pc:spChg chg="mod">
          <ac:chgData name="Xiaofang Zhou" userId="ec248f220eec43c5" providerId="LiveId" clId="{8782F9EF-5294-EE41-BBC9-BF680866B91A}" dt="2019-02-07T10:28:30.189" v="5" actId="20577"/>
          <ac:spMkLst>
            <pc:docMk/>
            <pc:sldMk cId="2918729835" sldId="924"/>
            <ac:spMk id="4" creationId="{00000000-0000-0000-0000-000000000000}"/>
          </ac:spMkLst>
        </pc:spChg>
        <pc:spChg chg="mod">
          <ac:chgData name="Xiaofang Zhou" userId="ec248f220eec43c5" providerId="LiveId" clId="{8782F9EF-5294-EE41-BBC9-BF680866B91A}" dt="2019-02-07T10:28:21.805" v="2" actId="14100"/>
          <ac:spMkLst>
            <pc:docMk/>
            <pc:sldMk cId="2918729835" sldId="924"/>
            <ac:spMk id="6" creationId="{00000000-0000-0000-0000-000000000000}"/>
          </ac:spMkLst>
        </pc:spChg>
      </pc:sldChg>
    </pc:docChg>
  </pc:docChgLst>
  <pc:docChgLst>
    <pc:chgData name="Li LEI" userId="348807685_tp_dropbox" providerId="OAuth2" clId="{547A0597-2422-394B-97A7-8DB96103959F}"/>
    <pc:docChg chg="custSel addSld modSld">
      <pc:chgData name="Li LEI" userId="348807685_tp_dropbox" providerId="OAuth2" clId="{547A0597-2422-394B-97A7-8DB96103959F}" dt="2020-02-04T13:54:49.791" v="293" actId="20577"/>
      <pc:docMkLst>
        <pc:docMk/>
      </pc:docMkLst>
      <pc:sldChg chg="delSp modSp add">
        <pc:chgData name="Li LEI" userId="348807685_tp_dropbox" providerId="OAuth2" clId="{547A0597-2422-394B-97A7-8DB96103959F}" dt="2020-02-04T13:50:34.644" v="151" actId="20577"/>
        <pc:sldMkLst>
          <pc:docMk/>
          <pc:sldMk cId="2846461204" sldId="1025"/>
        </pc:sldMkLst>
        <pc:spChg chg="mod">
          <ac:chgData name="Li LEI" userId="348807685_tp_dropbox" providerId="OAuth2" clId="{547A0597-2422-394B-97A7-8DB96103959F}" dt="2020-02-04T13:50:34.644" v="151" actId="20577"/>
          <ac:spMkLst>
            <pc:docMk/>
            <pc:sldMk cId="2846461204" sldId="1025"/>
            <ac:spMk id="3" creationId="{00000000-0000-0000-0000-000000000000}"/>
          </ac:spMkLst>
        </pc:spChg>
        <pc:picChg chg="del">
          <ac:chgData name="Li LEI" userId="348807685_tp_dropbox" providerId="OAuth2" clId="{547A0597-2422-394B-97A7-8DB96103959F}" dt="2020-02-04T13:44:40.462" v="1" actId="478"/>
          <ac:picMkLst>
            <pc:docMk/>
            <pc:sldMk cId="2846461204" sldId="1025"/>
            <ac:picMk id="8" creationId="{00000000-0000-0000-0000-000000000000}"/>
          </ac:picMkLst>
        </pc:picChg>
      </pc:sldChg>
      <pc:sldChg chg="addSp delSp modSp add">
        <pc:chgData name="Li LEI" userId="348807685_tp_dropbox" providerId="OAuth2" clId="{547A0597-2422-394B-97A7-8DB96103959F}" dt="2020-02-04T13:54:49.791" v="293" actId="20577"/>
        <pc:sldMkLst>
          <pc:docMk/>
          <pc:sldMk cId="475237917" sldId="1026"/>
        </pc:sldMkLst>
        <pc:spChg chg="del">
          <ac:chgData name="Li LEI" userId="348807685_tp_dropbox" providerId="OAuth2" clId="{547A0597-2422-394B-97A7-8DB96103959F}" dt="2020-02-04T13:52:03.956" v="153" actId="478"/>
          <ac:spMkLst>
            <pc:docMk/>
            <pc:sldMk cId="475237917" sldId="1026"/>
            <ac:spMk id="3" creationId="{00000000-0000-0000-0000-000000000000}"/>
          </ac:spMkLst>
        </pc:spChg>
        <pc:spChg chg="add mod">
          <ac:chgData name="Li LEI" userId="348807685_tp_dropbox" providerId="OAuth2" clId="{547A0597-2422-394B-97A7-8DB96103959F}" dt="2020-02-04T13:54:49.791" v="293" actId="20577"/>
          <ac:spMkLst>
            <pc:docMk/>
            <pc:sldMk cId="475237917" sldId="1026"/>
            <ac:spMk id="6" creationId="{2D4AC3FF-A5C6-0346-B0F5-B28E35697B21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42492392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38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751C03-3A70-3941-996B-B7C9A53B11FC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03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6FA6A-546A-B24A-88B9-5B606341D2B2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8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B25ED9-F74A-F841-BF89-5E9C15DCB7EA}" type="slidenum">
              <a:rPr lang="en-US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21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27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594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86372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8637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8637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FDF525-7BC8-2F47-B45C-045019B8C52D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28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30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29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772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30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4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0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09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9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80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51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A384C-C1C2-8A49-9FCF-F0390FE90450}" type="slidenum">
              <a:rPr lang="en-US"/>
              <a:pPr/>
              <a:t>35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7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9866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9866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9866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5D738-D7FE-134D-9DC4-669608296D04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36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618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9866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9866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9866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5D738-D7FE-134D-9DC4-669608296D04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37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7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096115-5B2B-1241-A518-E860D4505DA5}" type="slidenum">
              <a:rPr lang="zh-CN" altLang="en-US">
                <a:latin typeface="Arial" pitchFamily="-106" charset="0"/>
                <a:cs typeface="宋体" pitchFamily="-106" charset="-122"/>
              </a:rPr>
              <a:pPr/>
              <a:t>41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903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5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4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223236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22323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223238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8D4667-A92C-4B42-B65B-AC3ED474ECAD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72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066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22938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22938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22938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B47A-50A6-764A-867C-523042BB19EF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73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27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86372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8637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8637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FDF525-7BC8-2F47-B45C-045019B8C52D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4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56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8842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88421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8842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29A23-9997-1C4E-9592-E71B08850D74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5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1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11D896-E2B8-CD44-BD85-3696F700FD6E}" type="slidenum">
              <a:rPr lang="en-US"/>
              <a:pPr/>
              <a:t>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3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90468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90469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9047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17EAF8-831C-3B4D-A67D-F7E24F4BE789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8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32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92516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9251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92518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333F7F-8AAC-8646-AF91-977154AB4DA9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9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13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6" charset="0"/>
              <a:ea typeface="宋体" pitchFamily="-106" charset="-122"/>
              <a:cs typeface="宋体" pitchFamily="-106" charset="-122"/>
            </a:endParaRPr>
          </a:p>
        </p:txBody>
      </p:sp>
      <p:sp>
        <p:nvSpPr>
          <p:cNvPr id="1945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Video Sequence Indexing and Retrieval</a:t>
            </a:r>
          </a:p>
        </p:txBody>
      </p:sp>
      <p:sp>
        <p:nvSpPr>
          <p:cNvPr id="194565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Arial" pitchFamily="-106" charset="0"/>
                <a:cs typeface="宋体" pitchFamily="-106" charset="-122"/>
              </a:rPr>
              <a:t>DASFAA 2005 Tutorial</a:t>
            </a:r>
          </a:p>
        </p:txBody>
      </p:sp>
      <p:sp>
        <p:nvSpPr>
          <p:cNvPr id="19456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96BFD-D026-1444-93E2-F557E54A2375}" type="slidenum">
              <a:rPr lang="en-US" altLang="zh-CN">
                <a:latin typeface="Arial" pitchFamily="-106" charset="0"/>
                <a:cs typeface="宋体" pitchFamily="-106" charset="-122"/>
              </a:rPr>
              <a:pPr/>
              <a:t>10</a:t>
            </a:fld>
            <a:endParaRPr lang="en-US" altLang="zh-CN">
              <a:latin typeface="Arial" pitchFamily="-106" charset="0"/>
              <a:cs typeface="宋体" pitchFamily="-10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58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F1EF5E-8CCB-004D-AB88-3F51DE9D3454}" type="slidenum">
              <a:rPr lang="en-US"/>
              <a:pPr/>
              <a:t>11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1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t>INFS4205/7205: Spatial and Multimedia Databases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dirty="0"/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9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5" Type="http://schemas.openxmlformats.org/officeDocument/2006/relationships/image" Target="../media/image26.png"/><Relationship Id="rId10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8.png"/><Relationship Id="rId5" Type="http://schemas.openxmlformats.org/officeDocument/2006/relationships/image" Target="../media/image141.png"/><Relationship Id="rId10" Type="http://schemas.openxmlformats.org/officeDocument/2006/relationships/image" Target="../media/image34.png"/><Relationship Id="rId9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75.png"/><Relationship Id="rId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6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7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7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8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7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8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7" Type="http://schemas.openxmlformats.org/officeDocument/2006/relationships/image" Target="../media/image9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9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7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7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9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8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80706" y="4581128"/>
            <a:ext cx="5858494" cy="933450"/>
          </a:xfrm>
        </p:spPr>
        <p:txBody>
          <a:bodyPr>
            <a:normAutofit/>
          </a:bodyPr>
          <a:lstStyle/>
          <a:p>
            <a:pPr algn="r"/>
            <a:r>
              <a:rPr lang="en-AU" sz="1600" dirty="0">
                <a:solidFill>
                  <a:srgbClr val="990000"/>
                </a:solidFill>
              </a:rPr>
              <a:t>Spatiotemporal Data Management and Analytics</a:t>
            </a:r>
            <a:br>
              <a:rPr lang="en-US" sz="2500" dirty="0"/>
            </a:br>
            <a:r>
              <a:rPr lang="en-US" sz="2700" dirty="0"/>
              <a:t>Spatial Query Processing 2</a:t>
            </a:r>
            <a:endParaRPr lang="en-US" sz="2400" dirty="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9963" y="242888"/>
            <a:ext cx="554037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119A3D-DC9D-274B-9BA2-4EE890C6C18F}" type="slidenum">
              <a:rPr lang="en-US"/>
              <a:pPr/>
              <a:t>1</a:t>
            </a:fld>
            <a:endParaRPr lang="en-US"/>
          </a:p>
        </p:txBody>
      </p:sp>
      <p:sp>
        <p:nvSpPr>
          <p:cNvPr id="4" name="Subtitle 6"/>
          <p:cNvSpPr>
            <a:spLocks noGrp="1"/>
          </p:cNvSpPr>
          <p:nvPr>
            <p:ph type="subTitle" idx="1"/>
          </p:nvPr>
        </p:nvSpPr>
        <p:spPr>
          <a:xfrm>
            <a:off x="2980706" y="5813502"/>
            <a:ext cx="5629894" cy="520700"/>
          </a:xfrm>
        </p:spPr>
        <p:txBody>
          <a:bodyPr>
            <a:noAutofit/>
          </a:bodyPr>
          <a:lstStyle/>
          <a:p>
            <a:pPr lvl="0" algn="r">
              <a:lnSpc>
                <a:spcPct val="90000"/>
              </a:lnSpc>
              <a:buClr>
                <a:srgbClr val="990000"/>
              </a:buClr>
            </a:pPr>
            <a:r>
              <a:rPr lang="en-AU" sz="1800" dirty="0">
                <a:solidFill>
                  <a:srgbClr val="898989"/>
                </a:solidFill>
              </a:rPr>
              <a:t>By Prof Xiaofang Zhou, </a:t>
            </a:r>
            <a:r>
              <a:rPr lang="en-AU" sz="1800" b="1" dirty="0">
                <a:solidFill>
                  <a:srgbClr val="898989"/>
                </a:solidFill>
              </a:rPr>
              <a:t>Dr Lei Li</a:t>
            </a:r>
            <a:r>
              <a:rPr lang="en-AU" sz="1800" dirty="0">
                <a:solidFill>
                  <a:srgbClr val="898989"/>
                </a:solidFill>
              </a:rPr>
              <a:t> and Dr Pingfu Chao</a:t>
            </a:r>
          </a:p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rgbClr val="898989"/>
                </a:solidFill>
              </a:rPr>
              <a:t>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29187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5"/>
    </mc:Choice>
    <mc:Fallback xmlns="">
      <p:transition spd="slow" advTm="71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Pruning Strategies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53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Key observation</a:t>
                </a:r>
              </a:p>
              <a:p>
                <a:pPr marL="228600" lvl="1" indent="0">
                  <a:buNone/>
                </a:pPr>
                <a:endParaRPr lang="en-AU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𝑀𝑖𝑛𝐷𝑖𝑠𝑡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𝑀𝑖𝑛𝑀𝑎𝑥𝐷𝑖𝑠𝑡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AU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Strategy:</a:t>
                </a:r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An MBR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discarded if there exists another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An object </a:t>
                </a:r>
                <a:r>
                  <a:rPr lang="en-US" i="1" dirty="0"/>
                  <a:t>q</a:t>
                </a:r>
                <a:r>
                  <a:rPr lang="en-US" dirty="0"/>
                  <a:t> is discarded if there exists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𝑀𝑖𝑛𝑀𝑎𝑥𝐷𝑖𝑠𝑡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An MBR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discarded if a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found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35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F201-A3AD-3A40-8FB5-E6C89F68292D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0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78"/>
    </mc:Choice>
    <mc:Fallback xmlns="">
      <p:transition spd="slow" advTm="919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1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 MBR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discarded if there exists another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𝑀𝑖𝑛𝑀𝑎𝑥𝐷𝑖𝑠𝑡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09600" y="3498850"/>
            <a:ext cx="11430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343400" y="4032250"/>
            <a:ext cx="3429000" cy="1219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3657600" y="4184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733800" y="4260850"/>
            <a:ext cx="609600" cy="990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 flipH="1">
            <a:off x="1752600" y="418465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9" name="Text Box 9"/>
              <p:cNvSpPr txBox="1">
                <a:spLocks noChangeArrowheads="1"/>
              </p:cNvSpPr>
              <p:nvPr/>
            </p:nvSpPr>
            <p:spPr bwMode="auto">
              <a:xfrm>
                <a:off x="2041525" y="3810000"/>
                <a:ext cx="88152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6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1525" y="3810000"/>
                <a:ext cx="8815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0" name="Text Box 10"/>
              <p:cNvSpPr txBox="1">
                <a:spLocks noChangeArrowheads="1"/>
              </p:cNvSpPr>
              <p:nvPr/>
            </p:nvSpPr>
            <p:spPr bwMode="auto">
              <a:xfrm>
                <a:off x="2955925" y="4953000"/>
                <a:ext cx="122777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7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5925" y="4953000"/>
                <a:ext cx="12277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1" name="Text Box 11"/>
              <p:cNvSpPr txBox="1">
                <a:spLocks noChangeArrowheads="1"/>
              </p:cNvSpPr>
              <p:nvPr/>
            </p:nvSpPr>
            <p:spPr bwMode="auto">
              <a:xfrm>
                <a:off x="593725" y="2998788"/>
                <a:ext cx="573728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537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725" y="2998788"/>
                <a:ext cx="573728" cy="584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72" name="Text Box 12"/>
              <p:cNvSpPr txBox="1">
                <a:spLocks noChangeArrowheads="1"/>
              </p:cNvSpPr>
              <p:nvPr/>
            </p:nvSpPr>
            <p:spPr bwMode="auto">
              <a:xfrm>
                <a:off x="4495800" y="3498850"/>
                <a:ext cx="65434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5372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5800" y="3498850"/>
                <a:ext cx="654346" cy="584775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457200" y="3124200"/>
            <a:ext cx="1752600" cy="2362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H="1">
            <a:off x="381000" y="3048000"/>
            <a:ext cx="1676400" cy="2438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46475" y="3561775"/>
                <a:ext cx="5209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75" y="3561775"/>
                <a:ext cx="520912" cy="584775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85"/>
    </mc:Choice>
    <mc:Fallback xmlns="">
      <p:transition spd="slow" advTm="966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2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 object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discarded if there exists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𝐴𝑐𝑡𝑢𝑎𝑙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𝐷𝑖𝑠𝑡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𝑀𝑖𝑛𝑀𝑎𝑥𝐷𝑖𝑠𝑡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3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343400" y="4032250"/>
            <a:ext cx="3429000" cy="1219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3657600" y="4184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3733800" y="4260850"/>
            <a:ext cx="609600" cy="990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>
            <a:off x="1752600" y="418465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2" name="Text Box 8"/>
              <p:cNvSpPr txBox="1">
                <a:spLocks noChangeArrowheads="1"/>
              </p:cNvSpPr>
              <p:nvPr/>
            </p:nvSpPr>
            <p:spPr bwMode="auto">
              <a:xfrm>
                <a:off x="2041525" y="3810000"/>
                <a:ext cx="131484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𝐷𝑖𝑠𝑡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39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1525" y="3810000"/>
                <a:ext cx="13148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3" name="Text Box 9"/>
              <p:cNvSpPr txBox="1">
                <a:spLocks noChangeArrowheads="1"/>
              </p:cNvSpPr>
              <p:nvPr/>
            </p:nvSpPr>
            <p:spPr bwMode="auto">
              <a:xfrm>
                <a:off x="2955925" y="4953000"/>
                <a:ext cx="122777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39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5925" y="4953000"/>
                <a:ext cx="12277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4" name="Text Box 10"/>
              <p:cNvSpPr txBox="1">
                <a:spLocks noChangeArrowheads="1"/>
              </p:cNvSpPr>
              <p:nvPr/>
            </p:nvSpPr>
            <p:spPr bwMode="auto">
              <a:xfrm>
                <a:off x="1219200" y="3886200"/>
                <a:ext cx="51430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39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3886200"/>
                <a:ext cx="5143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5" name="Text Box 11"/>
              <p:cNvSpPr txBox="1">
                <a:spLocks noChangeArrowheads="1"/>
              </p:cNvSpPr>
              <p:nvPr/>
            </p:nvSpPr>
            <p:spPr bwMode="auto">
              <a:xfrm>
                <a:off x="4495800" y="3498850"/>
                <a:ext cx="573728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39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5800" y="3498850"/>
                <a:ext cx="573728" cy="584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690688" y="414813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>
            <a:off x="1371600" y="3810000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>
            <a:off x="1447800" y="3810000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76637" y="3593525"/>
                <a:ext cx="5209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37" y="3593525"/>
                <a:ext cx="520912" cy="584775"/>
              </a:xfrm>
              <a:prstGeom prst="rect">
                <a:avLst/>
              </a:prstGeom>
              <a:blipFill>
                <a:blip r:embed="rId10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4"/>
    </mc:Choice>
    <mc:Fallback xmlns="">
      <p:transition spd="slow" advTm="4862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3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 MBR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discarded if an object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found </a:t>
                </a:r>
                <a:r>
                  <a:rPr lang="en-US" dirty="0" err="1"/>
                  <a:t>s.t.</a:t>
                </a:r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&gt;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𝐴𝑐𝑡𝑢𝑎𝑙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𝐷𝑖𝑠𝑡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 r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253049" y="3429000"/>
            <a:ext cx="11430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3" name="Oval 5"/>
          <p:cNvSpPr>
            <a:spLocks noChangeArrowheads="1"/>
          </p:cNvSpPr>
          <p:nvPr/>
        </p:nvSpPr>
        <p:spPr bwMode="auto">
          <a:xfrm>
            <a:off x="5301049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5377249" y="4191000"/>
            <a:ext cx="609600" cy="990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3396049" y="41148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6" name="Text Box 8"/>
              <p:cNvSpPr txBox="1">
                <a:spLocks noChangeArrowheads="1"/>
              </p:cNvSpPr>
              <p:nvPr/>
            </p:nvSpPr>
            <p:spPr bwMode="auto">
              <a:xfrm>
                <a:off x="3684974" y="3740150"/>
                <a:ext cx="88152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1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974" y="3740150"/>
                <a:ext cx="8815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7" name="Text Box 9"/>
              <p:cNvSpPr txBox="1">
                <a:spLocks noChangeArrowheads="1"/>
              </p:cNvSpPr>
              <p:nvPr/>
            </p:nvSpPr>
            <p:spPr bwMode="auto">
              <a:xfrm>
                <a:off x="5682049" y="4425950"/>
                <a:ext cx="131484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𝐷𝑖𝑠𝑡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41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2049" y="4425950"/>
                <a:ext cx="131484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8" name="Text Box 10"/>
              <p:cNvSpPr txBox="1">
                <a:spLocks noChangeArrowheads="1"/>
              </p:cNvSpPr>
              <p:nvPr/>
            </p:nvSpPr>
            <p:spPr bwMode="auto">
              <a:xfrm>
                <a:off x="2237174" y="2928938"/>
                <a:ext cx="573728" cy="584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741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7174" y="2928938"/>
                <a:ext cx="573728" cy="584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9" name="Text Box 11"/>
              <p:cNvSpPr txBox="1">
                <a:spLocks noChangeArrowheads="1"/>
              </p:cNvSpPr>
              <p:nvPr/>
            </p:nvSpPr>
            <p:spPr bwMode="auto">
              <a:xfrm>
                <a:off x="6139249" y="5111750"/>
                <a:ext cx="521489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741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9249" y="5111750"/>
                <a:ext cx="521489" cy="584775"/>
              </a:xfrm>
              <a:prstGeom prst="rect">
                <a:avLst/>
              </a:prstGeom>
              <a:blipFill>
                <a:blip r:embed="rId9"/>
                <a:stretch>
                  <a:fillRect b="-1276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5967799" y="517842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1948249" y="3054350"/>
            <a:ext cx="1981200" cy="2286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 flipV="1">
            <a:off x="2024449" y="2978150"/>
            <a:ext cx="1828800" cy="2209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174933" y="3491925"/>
                <a:ext cx="52091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33" y="3491925"/>
                <a:ext cx="520912" cy="584775"/>
              </a:xfrm>
              <a:prstGeom prst="rect">
                <a:avLst/>
              </a:prstGeom>
              <a:blipFill>
                <a:blip r:embed="rId10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4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67"/>
    </mc:Choice>
    <mc:Fallback xmlns="">
      <p:transition spd="slow" advTm="457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</m:oMath>
                </a14:m>
                <a:r>
                  <a:rPr lang="en-US" dirty="0"/>
                  <a:t> is an optimistic distance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𝑖𝑠𝑡</m:t>
                    </m:r>
                  </m:oMath>
                </a14:m>
                <a:r>
                  <a:rPr lang="en-US" dirty="0"/>
                  <a:t> is a pessimistic one.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219200" y="3352800"/>
            <a:ext cx="1524000" cy="2362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219200" y="33528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514600" y="4267200"/>
            <a:ext cx="228600" cy="1524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590800" y="5638800"/>
            <a:ext cx="1524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447800" y="4800600"/>
            <a:ext cx="228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76400" y="3886200"/>
            <a:ext cx="152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4648200" y="3810000"/>
            <a:ext cx="3048000" cy="838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3429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H="1">
            <a:off x="2743200" y="4005263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3505200" y="401002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H="1">
            <a:off x="2743200" y="4038600"/>
            <a:ext cx="685800" cy="1676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3443288" y="4010025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3429000" y="3352800"/>
            <a:ext cx="3898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q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4648200" y="42672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7467600" y="3810000"/>
            <a:ext cx="2286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5791200" y="4114800"/>
            <a:ext cx="152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6248400" y="3962400"/>
            <a:ext cx="1219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53" name="Text Box 21"/>
              <p:cNvSpPr txBox="1">
                <a:spLocks noChangeArrowheads="1"/>
              </p:cNvSpPr>
              <p:nvPr/>
            </p:nvSpPr>
            <p:spPr bwMode="auto">
              <a:xfrm>
                <a:off x="3352800" y="2943225"/>
                <a:ext cx="88152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453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943225"/>
                <a:ext cx="8815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4" name="Line 22"/>
          <p:cNvSpPr>
            <a:spLocks noChangeShapeType="1"/>
          </p:cNvSpPr>
          <p:nvPr/>
        </p:nvSpPr>
        <p:spPr bwMode="auto">
          <a:xfrm flipH="1">
            <a:off x="3048000" y="32004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3810000" y="32004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56" name="Text Box 24"/>
              <p:cNvSpPr txBox="1">
                <a:spLocks noChangeArrowheads="1"/>
              </p:cNvSpPr>
              <p:nvPr/>
            </p:nvSpPr>
            <p:spPr bwMode="auto">
              <a:xfrm>
                <a:off x="3505200" y="4800600"/>
                <a:ext cx="122777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𝑖𝑠𝑡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456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5200" y="4800600"/>
                <a:ext cx="12277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4114800" y="4419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H="1" flipV="1">
            <a:off x="3352800" y="4572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20915-6672-4144-A268-239E23CD5B10}"/>
              </a:ext>
            </a:extLst>
          </p:cNvPr>
          <p:cNvSpPr txBox="1"/>
          <p:nvPr/>
        </p:nvSpPr>
        <p:spPr>
          <a:xfrm>
            <a:off x="498474" y="6339016"/>
            <a:ext cx="4326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Which one is better? When to use them? Tutorial~</a:t>
            </a:r>
          </a:p>
        </p:txBody>
      </p:sp>
    </p:spTree>
    <p:extLst>
      <p:ext uri="{BB962C8B-B14F-4D97-AF65-F5344CB8AC3E}">
        <p14:creationId xmlns:p14="http://schemas.microsoft.com/office/powerpoint/2010/main" val="27970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99"/>
    </mc:Choice>
    <mc:Fallback xmlns="">
      <p:transition spd="slow" advTm="1284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Depth-First Traversal of the R-tree</a:t>
                </a:r>
              </a:p>
              <a:p>
                <a:pPr lvl="1"/>
                <a:r>
                  <a:rPr lang="en-US" altLang="zh-CN" dirty="0"/>
                  <a:t>Use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AU" dirty="0"/>
                  <a:t> to prioritize the nodes for accessing</a:t>
                </a:r>
              </a:p>
              <a:p>
                <a:pPr lvl="1"/>
                <a:r>
                  <a:rPr lang="en-AU" dirty="0"/>
                  <a:t>Prune the nodes that cannot contain the final answer</a:t>
                </a:r>
              </a:p>
              <a:p>
                <a:pPr lvl="1"/>
                <a:endParaRPr lang="en-AU" dirty="0"/>
              </a:p>
              <a:p>
                <a:pPr lvl="1"/>
                <a:r>
                  <a:rPr lang="en-AU" dirty="0"/>
                  <a:t>Visit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=0&lt;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5539847-C4D6-4B14-BA7B-2D0B3804B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638068"/>
                  </p:ext>
                </p:extLst>
              </p:nvPr>
            </p:nvGraphicFramePr>
            <p:xfrm>
              <a:off x="7705805" y="2687320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5539847-C4D6-4B14-BA7B-2D0B3804BB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638068"/>
                  </p:ext>
                </p:extLst>
              </p:nvPr>
            </p:nvGraphicFramePr>
            <p:xfrm>
              <a:off x="7705805" y="2687320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613" r="-202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0327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96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450"/>
    </mc:Choice>
    <mc:Fallback xmlns="">
      <p:transition spd="slow" advTm="1634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AU" dirty="0"/>
              </a:p>
              <a:p>
                <a:pPr lvl="2"/>
                <a:endParaRPr lang="en-AU" b="0" dirty="0"/>
              </a:p>
              <a:p>
                <a:pPr lvl="2"/>
                <a:endParaRPr lang="en-AU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83405"/>
                  </p:ext>
                </p:extLst>
              </p:nvPr>
            </p:nvGraphicFramePr>
            <p:xfrm>
              <a:off x="7977774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83405"/>
                  </p:ext>
                </p:extLst>
              </p:nvPr>
            </p:nvGraphicFramePr>
            <p:xfrm>
              <a:off x="7977774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639" r="-202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01639" r="-202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20163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770955A-1C4B-4BBD-BB89-A1C28BD330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400700"/>
                  </p:ext>
                </p:extLst>
              </p:nvPr>
            </p:nvGraphicFramePr>
            <p:xfrm>
              <a:off x="6775961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770955A-1C4B-4BBD-BB89-A1C28BD330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400700"/>
                  </p:ext>
                </p:extLst>
              </p:nvPr>
            </p:nvGraphicFramePr>
            <p:xfrm>
              <a:off x="6775961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613" r="-202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0327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62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98"/>
    </mc:Choice>
    <mc:Fallback xmlns="">
      <p:transition spd="slow" advTm="603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Compute the distance from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 to each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3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</m:oMath>
                </a14:m>
                <a:endParaRPr lang="en-AU" b="0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AU" b="0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dirty="0"/>
                  <a:t> is the nearest so far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446174"/>
                  </p:ext>
                </p:extLst>
              </p:nvPr>
            </p:nvGraphicFramePr>
            <p:xfrm>
              <a:off x="6857359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446174"/>
                  </p:ext>
                </p:extLst>
              </p:nvPr>
            </p:nvGraphicFramePr>
            <p:xfrm>
              <a:off x="6857359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639" r="-200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5489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01639" r="-200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201639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501181"/>
                  </p:ext>
                </p:extLst>
              </p:nvPr>
            </p:nvGraphicFramePr>
            <p:xfrm>
              <a:off x="7755431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501181"/>
                  </p:ext>
                </p:extLst>
              </p:nvPr>
            </p:nvGraphicFramePr>
            <p:xfrm>
              <a:off x="7755431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613" r="-202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0327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793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36"/>
    </mc:Choice>
    <mc:Fallback xmlns="">
      <p:transition spd="slow" advTm="6733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=4&gt;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endParaRPr lang="en-AU" b="0" dirty="0"/>
              </a:p>
              <a:p>
                <a:pPr lvl="3"/>
                <a:r>
                  <a:rPr lang="en-US" altLang="zh-CN" dirty="0"/>
                  <a:t>Pruned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431242"/>
                  </p:ext>
                </p:extLst>
              </p:nvPr>
            </p:nvGraphicFramePr>
            <p:xfrm>
              <a:off x="6857359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431242"/>
                  </p:ext>
                </p:extLst>
              </p:nvPr>
            </p:nvGraphicFramePr>
            <p:xfrm>
              <a:off x="6857359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613" r="-200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0443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03279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6760985"/>
                  </p:ext>
                </p:extLst>
              </p:nvPr>
            </p:nvGraphicFramePr>
            <p:xfrm>
              <a:off x="7755431" y="2739548"/>
              <a:ext cx="5987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6760985"/>
                  </p:ext>
                </p:extLst>
              </p:nvPr>
            </p:nvGraphicFramePr>
            <p:xfrm>
              <a:off x="7755431" y="2739548"/>
              <a:ext cx="5987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613" r="-2020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241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43"/>
    </mc:Choice>
    <mc:Fallback xmlns="">
      <p:transition spd="slow" advTm="7464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endParaRPr lang="en-AU" b="0" dirty="0"/>
              </a:p>
              <a:p>
                <a:pPr lvl="3"/>
                <a:r>
                  <a:rPr lang="en-US" altLang="zh-CN" dirty="0"/>
                  <a:t>Visit children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/>
              </a:p>
              <a:p>
                <a:pPr lvl="3"/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852273"/>
                  </p:ext>
                </p:extLst>
              </p:nvPr>
            </p:nvGraphicFramePr>
            <p:xfrm>
              <a:off x="6857359" y="2739548"/>
              <a:ext cx="5987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852273"/>
                  </p:ext>
                </p:extLst>
              </p:nvPr>
            </p:nvGraphicFramePr>
            <p:xfrm>
              <a:off x="6857359" y="2739548"/>
              <a:ext cx="5987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613" r="-2000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461609"/>
                  </p:ext>
                </p:extLst>
              </p:nvPr>
            </p:nvGraphicFramePr>
            <p:xfrm>
              <a:off x="7755431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136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666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E5520DD-F77C-4C48-B20A-B16EAE3695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7461609"/>
                  </p:ext>
                </p:extLst>
              </p:nvPr>
            </p:nvGraphicFramePr>
            <p:xfrm>
              <a:off x="7755431" y="2739548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r="-2083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438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03448" r="-2083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1369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96667" r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76667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2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94"/>
    </mc:Choice>
    <mc:Fallback xmlns="">
      <p:transition spd="slow" advTm="703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49612"/>
              </p:ext>
            </p:extLst>
          </p:nvPr>
        </p:nvGraphicFramePr>
        <p:xfrm>
          <a:off x="547774" y="2276872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Course Introduction and RDBMS Review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Prof </a:t>
                      </a:r>
                      <a:r>
                        <a:rPr lang="en-AU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Xiaofang</a:t>
                      </a: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Zhou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Introduction to Spatial Databases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23/6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Data Organisation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39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Branch-and-Bound (BaB)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r>
                  <a:rPr lang="en-AU" dirty="0"/>
                  <a:t>, NN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dirty="0"/>
                  <a:t> for now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b="0" dirty="0"/>
                  <a:t>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AU" dirty="0"/>
                  <a:t>, prune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AU" dirty="0"/>
                      <m:t> </m:t>
                    </m:r>
                    <m:rad>
                      <m:radPr>
                        <m:degHide m:val="on"/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53</m:t>
                        </m:r>
                      </m:e>
                    </m:rad>
                  </m:oMath>
                </a14:m>
                <a:r>
                  <a:rPr lang="en-AU" dirty="0"/>
                  <a:t>, prune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b="0" dirty="0"/>
                  <a:t> is the final result</a:t>
                </a:r>
              </a:p>
              <a:p>
                <a:pPr lvl="2"/>
                <a:endParaRPr lang="en-AU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9128074"/>
                  </p:ext>
                </p:extLst>
              </p:nvPr>
            </p:nvGraphicFramePr>
            <p:xfrm>
              <a:off x="6857359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9128074"/>
                  </p:ext>
                </p:extLst>
              </p:nvPr>
            </p:nvGraphicFramePr>
            <p:xfrm>
              <a:off x="6857359" y="273954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613" r="-200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" t="-103279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23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95"/>
    </mc:Choice>
    <mc:Fallback xmlns="">
      <p:transition spd="slow" advTm="6429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Best First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AU" dirty="0"/>
                  <a:t>: A sorted list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AU" dirty="0"/>
                  <a:t> as key</a:t>
                </a:r>
              </a:p>
              <a:p>
                <a:pPr lvl="2"/>
                <a:r>
                  <a:rPr lang="en-AU" dirty="0"/>
                  <a:t>Use a heap</a:t>
                </a:r>
              </a:p>
              <a:p>
                <a:pPr lvl="1"/>
                <a:endParaRPr lang="en-AU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=0&lt;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1276"/>
                  </p:ext>
                </p:extLst>
              </p:nvPr>
            </p:nvGraphicFramePr>
            <p:xfrm>
              <a:off x="6383885" y="267121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1276"/>
                  </p:ext>
                </p:extLst>
              </p:nvPr>
            </p:nvGraphicFramePr>
            <p:xfrm>
              <a:off x="6383885" y="267121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639" r="-202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0163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52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00"/>
    </mc:Choice>
    <mc:Fallback xmlns="">
      <p:transition spd="slow" advTm="11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Best First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053430"/>
                  </p:ext>
                </p:extLst>
              </p:nvPr>
            </p:nvGraphicFramePr>
            <p:xfrm>
              <a:off x="6383885" y="267121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C7EE520-CDC4-4E3E-B072-C90AA255B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053430"/>
                  </p:ext>
                </p:extLst>
              </p:nvPr>
            </p:nvGraphicFramePr>
            <p:xfrm>
              <a:off x="6383885" y="2671218"/>
              <a:ext cx="598714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639" r="-202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14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" t="-10163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372512"/>
                  </p:ext>
                </p:extLst>
              </p:nvPr>
            </p:nvGraphicFramePr>
            <p:xfrm>
              <a:off x="7456073" y="2675436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372512"/>
                  </p:ext>
                </p:extLst>
              </p:nvPr>
            </p:nvGraphicFramePr>
            <p:xfrm>
              <a:off x="7456073" y="2675436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639" r="-202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00000" r="-202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20327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321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89"/>
    </mc:Choice>
    <mc:Fallback xmlns="">
      <p:transition spd="slow" advTm="5098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Best First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53</m:t>
                        </m:r>
                      </m:e>
                    </m:ra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6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134965"/>
                  </p:ext>
                </p:extLst>
              </p:nvPr>
            </p:nvGraphicFramePr>
            <p:xfrm>
              <a:off x="7456072" y="2675436"/>
              <a:ext cx="849727" cy="18869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134965"/>
                  </p:ext>
                </p:extLst>
              </p:nvPr>
            </p:nvGraphicFramePr>
            <p:xfrm>
              <a:off x="7456072" y="2675436"/>
              <a:ext cx="849727" cy="18869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639" r="-1429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01639" r="-142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201639" r="-1429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301639" r="-1429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365672" r="-1429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D3E4A1B-A61D-4581-AC49-590D700219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83885" y="2675436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D3E4A1B-A61D-4581-AC49-590D700219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83885" y="2675436"/>
              <a:ext cx="598714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8714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639" r="-2020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100000" r="-202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" t="-203279" r="-20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31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66"/>
    </mc:Choice>
    <mc:Fallback xmlns="">
      <p:transition spd="slow" advTm="4146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3ADB-4682-4A43-B321-25D1DF32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Best First (BF)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</m:rad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1&lt;2,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dirty="0"/>
                  <a:t> is the nearest neighbour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E36C1-6259-44B5-870E-17B0F006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CA4A9-718E-4DFF-8FB2-A96F718E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9C4C99E-A35E-4C9F-A8E2-94EDA0C9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4" y="4017404"/>
            <a:ext cx="2901497" cy="284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9946A-81E8-4D66-B45D-72A297FC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244244"/>
                  </p:ext>
                </p:extLst>
              </p:nvPr>
            </p:nvGraphicFramePr>
            <p:xfrm>
              <a:off x="7456072" y="2675436"/>
              <a:ext cx="849727" cy="15161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D1C0B9-AAE8-4B8F-97B3-0140BA1F4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244244"/>
                  </p:ext>
                </p:extLst>
              </p:nvPr>
            </p:nvGraphicFramePr>
            <p:xfrm>
              <a:off x="7456072" y="2675436"/>
              <a:ext cx="849727" cy="15161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639" r="-142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01639" r="-1429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201639" r="-1429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274627" r="-1429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F4AA1F4-711C-4D51-9DDA-354D89407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127000"/>
                  </p:ext>
                </p:extLst>
              </p:nvPr>
            </p:nvGraphicFramePr>
            <p:xfrm>
              <a:off x="6383885" y="2675436"/>
              <a:ext cx="849727" cy="18869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F4AA1F4-711C-4D51-9DDA-354D89407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127000"/>
                  </p:ext>
                </p:extLst>
              </p:nvPr>
            </p:nvGraphicFramePr>
            <p:xfrm>
              <a:off x="6383885" y="2675436"/>
              <a:ext cx="849727" cy="18869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639" r="-1429" b="-4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6127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01639" r="-1429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201639" r="-1429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301639" r="-1429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004093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365672" r="-1429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1142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90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8"/>
    </mc:Choice>
    <mc:Fallback xmlns="">
      <p:transition spd="slow" advTm="8671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3F1-E677-470B-A1B5-044F878C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Optimality of 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0B6F0-57E9-487D-8B8A-897E564AF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dirty="0"/>
                  <a:t>: A circle centers 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with radius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AU" dirty="0"/>
                  <a:t> </a:t>
                </a:r>
                <a:r>
                  <a:rPr lang="en-US" altLang="zh-CN" dirty="0"/>
                  <a:t>is an arbitrary NN of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AU" dirty="0"/>
                  <a:t> All the nodes whose MBRs intersect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AU" dirty="0"/>
              </a:p>
              <a:p>
                <a:pPr lvl="3"/>
                <a:r>
                  <a:rPr lang="en-AU" dirty="0"/>
                  <a:t>All the algorithm must access all the nodes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AU" dirty="0"/>
              </a:p>
              <a:p>
                <a:pPr lvl="3"/>
                <a:r>
                  <a:rPr lang="en-AU" dirty="0"/>
                  <a:t>Assume, for example, that the node with MBR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in the ﬁgure below was not accessed. How could the algorithm assert that no point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 is closer to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AU" dirty="0"/>
                  <a:t> 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0B6F0-57E9-487D-8B8A-897E564AF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2E22-E52A-4195-8D32-6CC4D31C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864EFB-2EE5-4265-B8EF-A4B425D0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158" y="3785510"/>
            <a:ext cx="3144517" cy="28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05"/>
    </mc:Choice>
    <mc:Fallback xmlns="">
      <p:transition spd="slow" advTm="7570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3F1-E677-470B-A1B5-044F878C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Optimality of 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0B6F0-57E9-487D-8B8A-897E564AF5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063" y="1426028"/>
                <a:ext cx="8598310" cy="495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BF</m:t>
                    </m:r>
                  </m:oMath>
                </a14:m>
                <a:r>
                  <a:rPr lang="en-AU" dirty="0"/>
                  <a:t> accesses only those nodes whose MBRs intersect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AU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BF accesses MBRs in non-decreasing order of their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AU" dirty="0"/>
                  <a:t> to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be two MBRs accessed consecutively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either already existed in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AU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was visited, or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is an MBR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:r>
                  <a:rPr lang="en-AU" dirty="0"/>
                  <a:t>In either case, it must hold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3"/>
                <a:endParaRPr lang="en-AU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 be the MBR of a leaf node containing an arbitrary NN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AU" dirty="0"/>
                  <a:t> be an MBR that does not intersect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 is visited before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When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/>
                  <a:t> is found, BF must necessarily discover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AU" b="0" dirty="0"/>
              </a:p>
              <a:p>
                <a:pPr lvl="3"/>
                <a:r>
                  <a:rPr lang="en-AU" dirty="0"/>
                  <a:t>Won’t access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0B6F0-57E9-487D-8B8A-897E564AF5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63" y="1426028"/>
                <a:ext cx="8598310" cy="4953000"/>
              </a:xfrm>
              <a:blipFill>
                <a:blip r:embed="rId4"/>
                <a:stretch>
                  <a:fillRect l="-295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2E22-E52A-4195-8D32-6CC4D31C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864EFB-2EE5-4265-B8EF-A4B425D0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56" y="4817759"/>
            <a:ext cx="2028235" cy="18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358"/>
    </mc:Choice>
    <mc:Fallback xmlns="">
      <p:transition spd="slow" advTm="2613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Just a simple extension</a:t>
                </a:r>
              </a:p>
              <a:p>
                <a:pPr lvl="1"/>
                <a:r>
                  <a:rPr lang="en-US" dirty="0"/>
                  <a:t>Keep the sorted buffer of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current nearest neighbors</a:t>
                </a:r>
              </a:p>
              <a:p>
                <a:pPr lvl="1"/>
                <a:r>
                  <a:rPr lang="en-US" dirty="0"/>
                  <a:t>Pruning is done using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distance</a:t>
                </a:r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84"/>
    </mc:Choice>
    <mc:Fallback xmlns="">
      <p:transition spd="slow" advTm="5728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K-NN Query Processing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3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3921126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Many variations</a:t>
                </a:r>
              </a:p>
              <a:p>
                <a:pPr lvl="1"/>
                <a:r>
                  <a:rPr lang="en-AU" i="1" dirty="0"/>
                  <a:t>k</a:t>
                </a:r>
                <a:r>
                  <a:rPr lang="en-AU" dirty="0"/>
                  <a:t>NN </a:t>
                </a:r>
              </a:p>
              <a:p>
                <a:pPr lvl="2"/>
                <a:r>
                  <a:rPr lang="en-AU" dirty="0"/>
                  <a:t>Find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 nearest neighbours</a:t>
                </a:r>
              </a:p>
              <a:p>
                <a:pPr lvl="1"/>
                <a:r>
                  <a:rPr lang="en-AU" dirty="0"/>
                  <a:t>Distance ranking</a:t>
                </a:r>
              </a:p>
              <a:p>
                <a:pPr lvl="2"/>
                <a:r>
                  <a:rPr lang="en-AU" dirty="0"/>
                  <a:t>Browse points by their distances to the query point</a:t>
                </a:r>
              </a:p>
              <a:p>
                <a:pPr lvl="1"/>
                <a:r>
                  <a:rPr lang="en-AU" dirty="0"/>
                  <a:t>Constrained space</a:t>
                </a:r>
              </a:p>
              <a:p>
                <a:pPr lvl="2"/>
                <a:r>
                  <a:rPr lang="en-AU" dirty="0"/>
                  <a:t>Distance is calculated using environment data, such as terrain surface, road networks</a:t>
                </a:r>
              </a:p>
              <a:p>
                <a:pPr lvl="1"/>
                <a:r>
                  <a:rPr lang="en-AU" dirty="0"/>
                  <a:t>Constraint keyword</a:t>
                </a:r>
              </a:p>
              <a:p>
                <a:pPr lvl="2"/>
                <a:r>
                  <a:rPr lang="en-AU" dirty="0"/>
                  <a:t>With labels</a:t>
                </a:r>
              </a:p>
            </p:txBody>
          </p:sp>
        </mc:Choice>
        <mc:Fallback xmlns="">
          <p:sp>
            <p:nvSpPr>
              <p:cNvPr id="1853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3921126" cy="4953000"/>
              </a:xfrm>
              <a:blipFill>
                <a:blip r:embed="rId5"/>
                <a:stretch>
                  <a:fillRect l="-645" t="-1023" r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D5C-29B4-774F-AE17-13AE2FFCDB70}" type="slidenum">
              <a:rPr lang="en-US" altLang="zh-CN" smtClean="0"/>
              <a:pPr/>
              <a:t>28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C1BF340-A68F-457D-A4C4-75C566F015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9601" y="1704622"/>
                <a:ext cx="3921126" cy="4531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r>
                      <a:rPr lang="en-AU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 furthest neighbours</a:t>
                </a:r>
              </a:p>
              <a:p>
                <a:pPr lvl="2"/>
                <a:r>
                  <a:rPr lang="en-AU" dirty="0"/>
                  <a:t>Away from rubbish dump</a:t>
                </a:r>
              </a:p>
              <a:p>
                <a:pPr lvl="1"/>
                <a:r>
                  <a:rPr lang="en-AU" dirty="0"/>
                  <a:t>Reverse </a:t>
                </a:r>
                <a:r>
                  <a:rPr lang="en-AU" i="1" dirty="0"/>
                  <a:t>k</a:t>
                </a:r>
                <a:r>
                  <a:rPr lang="en-AU" dirty="0"/>
                  <a:t>NN</a:t>
                </a:r>
              </a:p>
              <a:p>
                <a:pPr lvl="2"/>
                <a:r>
                  <a:rPr lang="en-AU" dirty="0"/>
                  <a:t>For asymmetric relations</a:t>
                </a:r>
              </a:p>
              <a:p>
                <a:pPr lvl="1"/>
                <a:r>
                  <a:rPr lang="en-AU" dirty="0"/>
                  <a:t>Aggregate </a:t>
                </a:r>
                <a:r>
                  <a:rPr lang="en-AU" i="1" dirty="0"/>
                  <a:t>k</a:t>
                </a:r>
                <a:r>
                  <a:rPr lang="en-AU" dirty="0"/>
                  <a:t>NN</a:t>
                </a:r>
              </a:p>
              <a:p>
                <a:pPr lvl="2"/>
                <a:r>
                  <a:rPr lang="en-AU" dirty="0"/>
                  <a:t>Distance sum to a group of points</a:t>
                </a:r>
              </a:p>
              <a:p>
                <a:pPr lvl="1"/>
                <a:r>
                  <a:rPr lang="en-AU" dirty="0"/>
                  <a:t>Continuous </a:t>
                </a:r>
                <a:r>
                  <a:rPr lang="en-AU" i="1" dirty="0"/>
                  <a:t>k</a:t>
                </a:r>
                <a:r>
                  <a:rPr lang="en-AU" dirty="0"/>
                  <a:t>NN</a:t>
                </a:r>
              </a:p>
              <a:p>
                <a:pPr lvl="2"/>
                <a:r>
                  <a:rPr lang="en-AU" dirty="0"/>
                  <a:t>When query point is moving</a:t>
                </a:r>
              </a:p>
              <a:p>
                <a:pPr lvl="1"/>
                <a:r>
                  <a:rPr lang="en-AU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C1BF340-A68F-457D-A4C4-75C566F01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1" y="1704622"/>
                <a:ext cx="3921126" cy="4531112"/>
              </a:xfrm>
              <a:prstGeom prst="rect">
                <a:avLst/>
              </a:prstGeom>
              <a:blipFill>
                <a:blip r:embed="rId6"/>
                <a:stretch>
                  <a:fillRect t="-6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07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15"/>
    </mc:Choice>
    <mc:Fallback xmlns="">
      <p:transition spd="slow" advTm="30081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Reverse-NN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399"/>
                <a:ext cx="7556313" cy="54761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Nearest neighbors need not be symmetric</a:t>
                </a:r>
              </a:p>
              <a:p>
                <a:pPr lvl="1"/>
                <a:r>
                  <a:rPr lang="en-US" dirty="0"/>
                  <a:t>Nearest neighbor is indicated by the arrow</a:t>
                </a:r>
              </a:p>
              <a:p>
                <a:pPr lvl="2"/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p</a:t>
                </a:r>
              </a:p>
              <a:p>
                <a:pPr lvl="2"/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Applications</a:t>
                </a:r>
              </a:p>
              <a:p>
                <a:pPr lvl="1"/>
                <a:r>
                  <a:rPr lang="en-US" dirty="0"/>
                  <a:t>Business Location Planning</a:t>
                </a:r>
              </a:p>
              <a:p>
                <a:pPr lvl="2"/>
                <a:r>
                  <a:rPr lang="en-US" dirty="0"/>
                  <a:t>How many customers are nearer to me than to my competitors?</a:t>
                </a:r>
              </a:p>
              <a:p>
                <a:pPr lvl="1"/>
                <a:r>
                  <a:rPr lang="en-US" dirty="0"/>
                  <a:t>Profile-based Marketing</a:t>
                </a:r>
              </a:p>
              <a:p>
                <a:pPr lvl="2"/>
                <a:r>
                  <a:rPr lang="en-US" dirty="0"/>
                  <a:t>How many new users will regard the new plan as the best match?</a:t>
                </a:r>
              </a:p>
              <a:p>
                <a:pPr lvl="1"/>
                <a:r>
                  <a:rPr lang="en-US" dirty="0"/>
                  <a:t>Outlier Detection</a:t>
                </a:r>
              </a:p>
              <a:p>
                <a:pPr lvl="2"/>
                <a:r>
                  <a:rPr lang="en-US" dirty="0"/>
                  <a:t>Point without an RNN might be an outlier</a:t>
                </a:r>
              </a:p>
              <a:p>
                <a:pPr lvl="2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399"/>
                <a:ext cx="7556313" cy="5476103"/>
              </a:xfrm>
              <a:blipFill>
                <a:blip r:embed="rId5"/>
                <a:stretch>
                  <a:fillRect l="-336" t="-926" b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4F80E4-4566-FC41-A4A3-A713564F9B91}"/>
              </a:ext>
            </a:extLst>
          </p:cNvPr>
          <p:cNvGrpSpPr/>
          <p:nvPr/>
        </p:nvGrpSpPr>
        <p:grpSpPr>
          <a:xfrm>
            <a:off x="2709178" y="2306159"/>
            <a:ext cx="2804753" cy="1633299"/>
            <a:chOff x="4006637" y="2295373"/>
            <a:chExt cx="2804753" cy="16332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88C2AB3-9ECD-7D4F-9764-B1BD8C976551}"/>
                </a:ext>
              </a:extLst>
            </p:cNvPr>
            <p:cNvGrpSpPr/>
            <p:nvPr/>
          </p:nvGrpSpPr>
          <p:grpSpPr>
            <a:xfrm>
              <a:off x="4006637" y="2295373"/>
              <a:ext cx="2735207" cy="1633299"/>
              <a:chOff x="5570593" y="1784547"/>
              <a:chExt cx="2735207" cy="163329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5513E68-CC80-5840-8892-EB211CE7A88B}"/>
                  </a:ext>
                </a:extLst>
              </p:cNvPr>
              <p:cNvSpPr/>
              <p:nvPr/>
            </p:nvSpPr>
            <p:spPr>
              <a:xfrm>
                <a:off x="5594267" y="2875900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71AB542-7777-0D46-8C00-14E216973028}"/>
                  </a:ext>
                </a:extLst>
              </p:cNvPr>
              <p:cNvSpPr/>
              <p:nvPr/>
            </p:nvSpPr>
            <p:spPr>
              <a:xfrm>
                <a:off x="6874823" y="2021370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991CD59-C88B-C843-BD01-D5E944D40A85}"/>
                  </a:ext>
                </a:extLst>
              </p:cNvPr>
              <p:cNvSpPr/>
              <p:nvPr/>
            </p:nvSpPr>
            <p:spPr>
              <a:xfrm>
                <a:off x="7620668" y="2875899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9CCF4D5-781D-9D40-8FAC-5274C0AC3259}"/>
                  </a:ext>
                </a:extLst>
              </p:cNvPr>
              <p:cNvSpPr/>
              <p:nvPr/>
            </p:nvSpPr>
            <p:spPr>
              <a:xfrm>
                <a:off x="8139545" y="2531762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8F11DAC-0EDB-AF46-B0AF-B843F96A5046}"/>
                  </a:ext>
                </a:extLst>
              </p:cNvPr>
              <p:cNvSpPr/>
              <p:nvPr/>
            </p:nvSpPr>
            <p:spPr>
              <a:xfrm>
                <a:off x="8036625" y="3251591"/>
                <a:ext cx="166255" cy="1662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17B2F08-775D-F048-9F14-49644D4D28DC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V="1">
                <a:off x="5618614" y="2187628"/>
                <a:ext cx="1256209" cy="8301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69198AE-4D6A-E145-9078-1D16B9052DA2}"/>
                  </a:ext>
                </a:extLst>
              </p:cNvPr>
              <p:cNvCxnSpPr>
                <a:cxnSpLocks/>
                <a:stCxn id="6" idx="5"/>
              </p:cNvCxnSpPr>
              <p:nvPr/>
            </p:nvCxnSpPr>
            <p:spPr>
              <a:xfrm>
                <a:off x="7016731" y="2163278"/>
                <a:ext cx="603937" cy="7126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A9800FC-A28A-4546-8BC9-20E22A18B16C}"/>
                  </a:ext>
                </a:extLst>
              </p:cNvPr>
              <p:cNvCxnSpPr>
                <a:cxnSpLocks/>
                <a:stCxn id="15" idx="1"/>
              </p:cNvCxnSpPr>
              <p:nvPr/>
            </p:nvCxnSpPr>
            <p:spPr>
              <a:xfrm flipH="1" flipV="1">
                <a:off x="7784325" y="3017807"/>
                <a:ext cx="276647" cy="2581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E9858F3-66D0-564C-B6F8-F9E28B535E3F}"/>
                  </a:ext>
                </a:extLst>
              </p:cNvPr>
              <p:cNvCxnSpPr>
                <a:cxnSpLocks/>
                <a:stCxn id="14" idx="3"/>
                <a:endCxn id="8" idx="7"/>
              </p:cNvCxnSpPr>
              <p:nvPr/>
            </p:nvCxnSpPr>
            <p:spPr>
              <a:xfrm flipH="1">
                <a:off x="7762576" y="2673670"/>
                <a:ext cx="401316" cy="22657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8668DBF-D0BB-BD4C-A1C1-4BC594109694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93" y="2461000"/>
                    <a:ext cx="20973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8668DBF-D0BB-BD4C-A1C1-4BC5941096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93" y="2461000"/>
                    <a:ext cx="209736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222" r="-16667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1EF2A1D-2F69-EB49-AC70-E03EB81F1B4B}"/>
                      </a:ext>
                    </a:extLst>
                  </p:cNvPr>
                  <p:cNvSpPr txBox="1"/>
                  <p:nvPr/>
                </p:nvSpPr>
                <p:spPr>
                  <a:xfrm>
                    <a:off x="7057674" y="1784547"/>
                    <a:ext cx="20992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1EF2A1D-2F69-EB49-AC70-E03EB81F1B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674" y="1784547"/>
                    <a:ext cx="20992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2222" r="-2222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048EF2-FAE0-594F-A1D7-4B5EDA619CD2}"/>
                      </a:ext>
                    </a:extLst>
                  </p:cNvPr>
                  <p:cNvSpPr txBox="1"/>
                  <p:nvPr/>
                </p:nvSpPr>
                <p:spPr>
                  <a:xfrm>
                    <a:off x="7586754" y="2507959"/>
                    <a:ext cx="1915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048EF2-FAE0-594F-A1D7-4B5EDA619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6754" y="2507959"/>
                    <a:ext cx="19159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313B6D-9482-324B-A420-9A67A267CEE1}"/>
                    </a:ext>
                  </a:extLst>
                </p:cNvPr>
                <p:cNvSpPr txBox="1"/>
                <p:nvPr/>
              </p:nvSpPr>
              <p:spPr>
                <a:xfrm>
                  <a:off x="6623390" y="2599928"/>
                  <a:ext cx="18800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0313B6D-9482-324B-A420-9A67A267C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390" y="2599928"/>
                  <a:ext cx="18800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CADD49-E7F3-D948-B7FA-74091DD33FC5}"/>
                    </a:ext>
                  </a:extLst>
                </p:cNvPr>
                <p:cNvSpPr txBox="1"/>
                <p:nvPr/>
              </p:nvSpPr>
              <p:spPr>
                <a:xfrm>
                  <a:off x="6570451" y="3309551"/>
                  <a:ext cx="17139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4CADD49-E7F3-D948-B7FA-74091DD33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51" y="3309551"/>
                  <a:ext cx="171393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44244D-1C1B-804A-A1D9-5472AE68B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006" y="2339328"/>
            <a:ext cx="3088375" cy="21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09"/>
    </mc:Choice>
    <mc:Fallback xmlns="">
      <p:transition spd="slow" advTm="2247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Readings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Nick </a:t>
            </a:r>
            <a:r>
              <a:rPr lang="en-US" dirty="0" err="1"/>
              <a:t>Roussopoulos</a:t>
            </a:r>
            <a:r>
              <a:rPr lang="en-US" dirty="0"/>
              <a:t>, Stephen Kelley and Frederic Vincent, Nearest </a:t>
            </a:r>
            <a:r>
              <a:rPr lang="en-US" dirty="0" err="1"/>
              <a:t>Neighbour</a:t>
            </a:r>
            <a:r>
              <a:rPr lang="en-US" dirty="0"/>
              <a:t> Queries, SIGMOD’95</a:t>
            </a:r>
          </a:p>
          <a:p>
            <a:r>
              <a:rPr lang="en-US" dirty="0"/>
              <a:t>Stephan </a:t>
            </a:r>
            <a:r>
              <a:rPr lang="en-US" dirty="0" err="1"/>
              <a:t>Börzsönyi</a:t>
            </a:r>
            <a:r>
              <a:rPr lang="en-US" dirty="0"/>
              <a:t>, Donald </a:t>
            </a:r>
            <a:r>
              <a:rPr lang="en-US" dirty="0" err="1"/>
              <a:t>Kossmann</a:t>
            </a:r>
            <a:r>
              <a:rPr lang="en-US" dirty="0"/>
              <a:t>, </a:t>
            </a:r>
            <a:r>
              <a:rPr lang="en-US" dirty="0" err="1"/>
              <a:t>Konrad</a:t>
            </a:r>
            <a:r>
              <a:rPr lang="en-US" dirty="0"/>
              <a:t> Stocker, The Skyline Operator, ICDE’01</a:t>
            </a:r>
          </a:p>
          <a:p>
            <a:r>
              <a:rPr lang="en-US" dirty="0" err="1"/>
              <a:t>Dimitris</a:t>
            </a:r>
            <a:r>
              <a:rPr lang="en-US" dirty="0"/>
              <a:t> </a:t>
            </a:r>
            <a:r>
              <a:rPr lang="en-US" dirty="0" err="1"/>
              <a:t>Papadias</a:t>
            </a:r>
            <a:r>
              <a:rPr lang="en-US" dirty="0"/>
              <a:t>, </a:t>
            </a:r>
            <a:r>
              <a:rPr lang="en-US" dirty="0" err="1"/>
              <a:t>Yuefei</a:t>
            </a:r>
            <a:r>
              <a:rPr lang="en-US" dirty="0"/>
              <a:t> Tao, Greg Fu and Bernhard Seeger, An Optimal and Progressive Algorithm for Skyline Queries, SIGMOD’03</a:t>
            </a:r>
            <a:endParaRPr lang="en-AU" dirty="0"/>
          </a:p>
          <a:p>
            <a:pPr algn="r">
              <a:buNone/>
            </a:pPr>
            <a:endParaRPr lang="en-AU" sz="1400" i="1" dirty="0">
              <a:solidFill>
                <a:schemeClr val="accent6"/>
              </a:solidFill>
            </a:endParaRPr>
          </a:p>
          <a:p>
            <a:pPr algn="r">
              <a:buNone/>
            </a:pPr>
            <a:endParaRPr lang="en-AU" sz="1400" i="1" dirty="0">
              <a:solidFill>
                <a:schemeClr val="accent6"/>
              </a:solidFill>
            </a:endParaRPr>
          </a:p>
        </p:txBody>
      </p:sp>
      <p:sp>
        <p:nvSpPr>
          <p:cNvPr id="4198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C5C0-5CFD-FE4A-BBD3-996570AA99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43"/>
    </mc:Choice>
    <mc:Fallback xmlns="">
      <p:transition spd="slow" advTm="12484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399"/>
                <a:ext cx="8147051" cy="54761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Monochromatic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All the points belong to the same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𝑅𝑁𝑁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Result has at most 6 points</a:t>
                </a:r>
              </a:p>
              <a:p>
                <a:pPr lvl="2"/>
                <a:r>
                  <a:rPr lang="en-US" dirty="0"/>
                  <a:t>Space is divided into six equal regions</a:t>
                </a:r>
              </a:p>
              <a:p>
                <a:pPr lvl="3"/>
                <a:r>
                  <a:rPr lang="en-US" dirty="0"/>
                  <a:t>There exists at most 2 RNN points in each region</a:t>
                </a:r>
              </a:p>
              <a:p>
                <a:pPr lvl="3"/>
                <a:r>
                  <a:rPr lang="en-US" dirty="0"/>
                  <a:t>If one region has exactly two RNN points, then each of them must be on one of the space dividing lines</a:t>
                </a:r>
              </a:p>
              <a:p>
                <a:r>
                  <a:rPr lang="en-US" dirty="0" err="1"/>
                  <a:t>Bichromatic</a:t>
                </a:r>
                <a:r>
                  <a:rPr lang="en-US" dirty="0"/>
                  <a:t>   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Points belong to one of two sets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Customers and Restaurant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𝑅𝑁𝑁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Find all the red points whose distance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are shorter to any blue points</a:t>
                </a:r>
              </a:p>
              <a:p>
                <a:pPr lvl="1"/>
                <a:r>
                  <a:rPr lang="en-US" sz="1800" dirty="0"/>
                  <a:t>Result size is unbounded</a:t>
                </a:r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399"/>
                <a:ext cx="8147051" cy="5476103"/>
              </a:xfrm>
              <a:blipFill>
                <a:blip r:embed="rId3"/>
                <a:stretch>
                  <a:fillRect l="-311" t="-926"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Reverse-NN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444E2-676A-1F43-97D2-0A267E6D4FAB}"/>
              </a:ext>
            </a:extLst>
          </p:cNvPr>
          <p:cNvGrpSpPr/>
          <p:nvPr/>
        </p:nvGrpSpPr>
        <p:grpSpPr>
          <a:xfrm>
            <a:off x="5973947" y="1532237"/>
            <a:ext cx="2490641" cy="2025427"/>
            <a:chOff x="5973947" y="1532237"/>
            <a:chExt cx="2490641" cy="202542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84B79D-4758-9946-92AB-44EC727342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0884" y="1532237"/>
              <a:ext cx="1259828" cy="2025427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C364C1-58C4-E74B-811F-FF33094D6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3947" y="2565222"/>
              <a:ext cx="2490641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6D13B3-3DE0-C14F-8D7E-8C959BA357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3630" y="1532237"/>
              <a:ext cx="1339408" cy="2025427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7DAC094-A22D-2E4E-AA14-94787469C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038" y="2509922"/>
              <a:ext cx="939800" cy="939800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F8E46F-F23A-8D4B-8924-4645A7CEB7D7}"/>
                </a:ext>
              </a:extLst>
            </p:cNvPr>
            <p:cNvSpPr/>
            <p:nvPr/>
          </p:nvSpPr>
          <p:spPr>
            <a:xfrm>
              <a:off x="7027179" y="2510724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418417-8B5C-7545-A6C4-A3CD584E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8925" y="2132393"/>
              <a:ext cx="939800" cy="939800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E03D37-80C6-C14A-9336-4E6E4CE9795B}"/>
                </a:ext>
              </a:extLst>
            </p:cNvPr>
            <p:cNvSpPr/>
            <p:nvPr/>
          </p:nvSpPr>
          <p:spPr>
            <a:xfrm>
              <a:off x="7008084" y="1687893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E50214-CDAF-6E46-BC85-EE5C4D626AEB}"/>
                </a:ext>
              </a:extLst>
            </p:cNvPr>
            <p:cNvSpPr/>
            <p:nvPr/>
          </p:nvSpPr>
          <p:spPr>
            <a:xfrm>
              <a:off x="6550884" y="1687893"/>
              <a:ext cx="914400" cy="9144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1153252-F652-5640-A422-6E0E10C3BBDA}"/>
                </a:ext>
              </a:extLst>
            </p:cNvPr>
            <p:cNvSpPr/>
            <p:nvPr/>
          </p:nvSpPr>
          <p:spPr>
            <a:xfrm>
              <a:off x="6317225" y="2106337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8AA58CD-37E0-E74F-982F-C5A705CED7A9}"/>
                </a:ext>
              </a:extLst>
            </p:cNvPr>
            <p:cNvSpPr/>
            <p:nvPr/>
          </p:nvSpPr>
          <p:spPr>
            <a:xfrm>
              <a:off x="7129403" y="2475260"/>
              <a:ext cx="166255" cy="1662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1AD0342-4BA0-634B-878D-EE104392E18D}"/>
                </a:ext>
              </a:extLst>
            </p:cNvPr>
            <p:cNvSpPr/>
            <p:nvPr/>
          </p:nvSpPr>
          <p:spPr>
            <a:xfrm>
              <a:off x="6755330" y="2106337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60EC90-95F3-4F4C-9866-65A7F446A7BE}"/>
                </a:ext>
              </a:extLst>
            </p:cNvPr>
            <p:cNvSpPr/>
            <p:nvPr/>
          </p:nvSpPr>
          <p:spPr>
            <a:xfrm>
              <a:off x="6660968" y="2475260"/>
              <a:ext cx="166255" cy="1662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23C5DC-EC89-0D43-BB62-EF2B4E461FA2}"/>
                </a:ext>
              </a:extLst>
            </p:cNvPr>
            <p:cNvSpPr/>
            <p:nvPr/>
          </p:nvSpPr>
          <p:spPr>
            <a:xfrm>
              <a:off x="6924957" y="2083681"/>
              <a:ext cx="166255" cy="16625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6B579D6-0BB2-3443-A7A4-33AD5C981117}"/>
                </a:ext>
              </a:extLst>
            </p:cNvPr>
            <p:cNvSpPr/>
            <p:nvPr/>
          </p:nvSpPr>
          <p:spPr>
            <a:xfrm>
              <a:off x="7393391" y="2125527"/>
              <a:ext cx="166255" cy="1662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76214A-FFBA-EF44-813A-C33D4D105BFC}"/>
                </a:ext>
              </a:extLst>
            </p:cNvPr>
            <p:cNvSpPr/>
            <p:nvPr/>
          </p:nvSpPr>
          <p:spPr>
            <a:xfrm>
              <a:off x="7593906" y="2480363"/>
              <a:ext cx="166255" cy="16625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686A277-66A4-D645-B758-04BFBCC17DB7}"/>
                </a:ext>
              </a:extLst>
            </p:cNvPr>
            <p:cNvSpPr/>
            <p:nvPr/>
          </p:nvSpPr>
          <p:spPr>
            <a:xfrm>
              <a:off x="7359691" y="2884797"/>
              <a:ext cx="166255" cy="1662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5082A23-8A1F-3345-B0B6-65F1BCEC431C}"/>
                </a:ext>
              </a:extLst>
            </p:cNvPr>
            <p:cNvSpPr/>
            <p:nvPr/>
          </p:nvSpPr>
          <p:spPr>
            <a:xfrm>
              <a:off x="6879677" y="2903832"/>
              <a:ext cx="166255" cy="16625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58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Reverse-NN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RNN-Tree</a:t>
                </a:r>
              </a:p>
              <a:p>
                <a:pPr lvl="1"/>
                <a:r>
                  <a:rPr lang="en-US" dirty="0"/>
                  <a:t>Pre-computed all NN results of all the points</a:t>
                </a:r>
              </a:p>
              <a:p>
                <a:pPr lvl="1"/>
                <a:r>
                  <a:rPr lang="en-US" dirty="0"/>
                  <a:t>One disk of each point</a:t>
                </a:r>
              </a:p>
              <a:p>
                <a:pPr lvl="2"/>
                <a:r>
                  <a:rPr lang="en-US" dirty="0"/>
                  <a:t>Center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radius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to its NN</a:t>
                </a:r>
              </a:p>
              <a:p>
                <a:pPr lvl="2"/>
                <a:r>
                  <a:rPr lang="en-US" dirty="0"/>
                  <a:t>All points falling into my disk is my nearest neighbor</a:t>
                </a:r>
              </a:p>
              <a:p>
                <a:pPr lvl="1"/>
                <a:r>
                  <a:rPr lang="en-US" dirty="0"/>
                  <a:t>RNN query becomes a point query</a:t>
                </a:r>
              </a:p>
              <a:p>
                <a:pPr lvl="2"/>
                <a:r>
                  <a:rPr lang="en-US" dirty="0"/>
                  <a:t>All the disks cover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the results</a:t>
                </a:r>
              </a:p>
              <a:p>
                <a:pPr lvl="1"/>
                <a:r>
                  <a:rPr lang="en-US" dirty="0"/>
                  <a:t>Use R-Tree to organize these disks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A picture containing chain, ware, necklace, phone&#10;&#10;Description automatically generated">
            <a:extLst>
              <a:ext uri="{FF2B5EF4-FFF2-40B4-BE49-F238E27FC236}">
                <a16:creationId xmlns:a16="http://schemas.microsoft.com/office/drawing/2014/main" id="{E84CBE1B-AC22-E84F-8D74-539E6B437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886" y="3595570"/>
            <a:ext cx="4211466" cy="31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86"/>
    </mc:Choice>
    <mc:Fallback xmlns="">
      <p:transition spd="slow" advTm="1259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Reverse-NN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Space Dividing</a:t>
                </a:r>
              </a:p>
              <a:p>
                <a:pPr lvl="1"/>
                <a:r>
                  <a:rPr lang="en-US" dirty="0"/>
                  <a:t>Divide the space into six equal-degree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NN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 some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</a:p>
              <a:p>
                <a:pPr lvl="2"/>
                <a:r>
                  <a:rPr lang="en-US" dirty="0"/>
                  <a:t>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there is no RNN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’s NN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prune search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Also prune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NN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’s NN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, so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𝑅𝑁𝑁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 = 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Two Steps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b="0" dirty="0"/>
                  <a:t>Find the candidates in six regions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/>
                  <a:t>Refine</a:t>
                </a:r>
                <a:endParaRPr lang="en-US" b="0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42B6B7A-7DCC-B245-BEF6-5082739A0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509" y="3992753"/>
            <a:ext cx="3394140" cy="2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98"/>
    </mc:Choice>
    <mc:Fallback xmlns="">
      <p:transition spd="slow" advTm="14609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Keyword-based KNN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8450428" cy="4953000"/>
              </a:xfrm>
            </p:spPr>
            <p:txBody>
              <a:bodyPr/>
              <a:lstStyle/>
              <a:p>
                <a:r>
                  <a:rPr lang="en-US" dirty="0"/>
                  <a:t>Text Description + Location</a:t>
                </a:r>
              </a:p>
              <a:p>
                <a:pPr lvl="1"/>
                <a:r>
                  <a:rPr lang="en-US" dirty="0"/>
                  <a:t>Boolean Range Query</a:t>
                </a:r>
              </a:p>
              <a:p>
                <a:pPr lvl="2"/>
                <a:r>
                  <a:rPr lang="en-US" dirty="0"/>
                  <a:t>Retrieve objects containing all the query keywords and in the query region</a:t>
                </a:r>
              </a:p>
              <a:p>
                <a:pPr lvl="1"/>
                <a:r>
                  <a:rPr lang="en-US" dirty="0"/>
                  <a:t>Boolean kNN Query</a:t>
                </a:r>
              </a:p>
              <a:p>
                <a:pPr lvl="2"/>
                <a:r>
                  <a:rPr lang="en-US" dirty="0"/>
                  <a:t>Ranked according to their distance</a:t>
                </a:r>
              </a:p>
              <a:p>
                <a:pPr lvl="1"/>
                <a:r>
                  <a:rPr lang="en-US" dirty="0"/>
                  <a:t>Top-k kNN Query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𝑇𝑅𝑒𝑙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286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8450428" cy="4953000"/>
              </a:xfrm>
              <a:blipFill>
                <a:blip r:embed="rId5"/>
                <a:stretch>
                  <a:fillRect l="-300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5EA9784-73DC-E844-B312-1D3DF39A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759" y="4335332"/>
            <a:ext cx="2526480" cy="2454536"/>
          </a:xfrm>
          <a:prstGeom prst="rect">
            <a:avLst/>
          </a:prstGeom>
        </p:spPr>
      </p:pic>
      <p:pic>
        <p:nvPicPr>
          <p:cNvPr id="6" name="Picture 5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A47CDA5C-125F-3741-A2A8-F2A1E1424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306" y="4801042"/>
            <a:ext cx="3788229" cy="180597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E256207-CD26-A848-BBE3-55694222C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306" y="2838203"/>
            <a:ext cx="3767332" cy="16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16"/>
    </mc:Choice>
    <mc:Fallback xmlns="">
      <p:transition spd="slow" advTm="13581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Keyword-based KNN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1295400"/>
            <a:ext cx="8450428" cy="4953000"/>
          </a:xfrm>
        </p:spPr>
        <p:txBody>
          <a:bodyPr/>
          <a:lstStyle/>
          <a:p>
            <a:r>
              <a:rPr lang="en-US" dirty="0"/>
              <a:t>Text First</a:t>
            </a:r>
          </a:p>
          <a:p>
            <a:r>
              <a:rPr lang="en-US" dirty="0"/>
              <a:t>Spatial First</a:t>
            </a:r>
          </a:p>
          <a:p>
            <a:r>
              <a:rPr lang="en-US" dirty="0"/>
              <a:t>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12B842D-8E7E-7C4F-983E-9AA18F8B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65" y="1217746"/>
            <a:ext cx="3109618" cy="1778654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3EED0CB-6635-C145-BED8-162CFB91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0" y="3239409"/>
            <a:ext cx="3528707" cy="1666570"/>
          </a:xfrm>
          <a:prstGeom prst="rect">
            <a:avLst/>
          </a:prstGeom>
        </p:spPr>
      </p:pic>
      <p:pic>
        <p:nvPicPr>
          <p:cNvPr id="13" name="Picture 12" descr="A picture containing monitor, screen, clock&#10;&#10;Description automatically generated">
            <a:extLst>
              <a:ext uri="{FF2B5EF4-FFF2-40B4-BE49-F238E27FC236}">
                <a16:creationId xmlns:a16="http://schemas.microsoft.com/office/drawing/2014/main" id="{3CD1E2EC-BC8A-3347-86DB-66991CD9C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04" y="5124734"/>
            <a:ext cx="4572000" cy="173326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C1A687-0907-4C4A-8CAA-D6CFB1F0B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831" y="3558747"/>
            <a:ext cx="4470130" cy="268965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CB4EA-203B-5241-B5DA-0CB0015D2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33" y="1234004"/>
            <a:ext cx="2648187" cy="17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000"/>
    </mc:Choice>
    <mc:Fallback xmlns="">
      <p:transition spd="slow" advTm="208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in Road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8450428" cy="4953000"/>
              </a:xfrm>
            </p:spPr>
            <p:txBody>
              <a:bodyPr/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Distance computing in road networks is costly</a:t>
                </a:r>
              </a:p>
              <a:p>
                <a:pPr lvl="1"/>
                <a:r>
                  <a:rPr lang="en-US" dirty="0"/>
                  <a:t>Shortest path: </a:t>
                </a:r>
                <a:r>
                  <a:rPr lang="en-US" i="1" dirty="0"/>
                  <a:t>Dijkstra’s</a:t>
                </a:r>
                <a:r>
                  <a:rPr lang="en-US" dirty="0"/>
                  <a:t> algorithm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algorithm</a:t>
                </a:r>
              </a:p>
              <a:p>
                <a:pPr lvl="2"/>
                <a:r>
                  <a:rPr lang="en-US" dirty="0"/>
                  <a:t>Euclidean distance for approximation</a:t>
                </a:r>
              </a:p>
              <a:p>
                <a:pPr lvl="1"/>
                <a:r>
                  <a:rPr lang="en-US" dirty="0"/>
                  <a:t>Optimization focus is different </a:t>
                </a:r>
              </a:p>
              <a:p>
                <a:pPr lvl="2"/>
                <a:r>
                  <a:rPr lang="en-US" dirty="0"/>
                  <a:t>Not only the number of points to be accessed</a:t>
                </a:r>
              </a:p>
              <a:p>
                <a:pPr lvl="2"/>
                <a:r>
                  <a:rPr lang="en-US" dirty="0"/>
                  <a:t>But also the network data to be accessed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8450428" cy="4953000"/>
              </a:xfrm>
              <a:blipFill>
                <a:blip r:embed="rId5"/>
                <a:stretch>
                  <a:fillRect l="-300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B1661B-123B-8543-A290-21DEE7C648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4531" b="-4531"/>
          <a:stretch/>
        </p:blipFill>
        <p:spPr>
          <a:xfrm>
            <a:off x="6973537" y="3283834"/>
            <a:ext cx="1975365" cy="1340366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AF7034D-DB70-FE45-9C1A-A61B3D33C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4461161"/>
            <a:ext cx="8305800" cy="236171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C64AD6A-CABF-3C49-B5E5-8CB66A7DCC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6894163" y="1983441"/>
            <a:ext cx="1975365" cy="134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66"/>
    </mc:Choice>
    <mc:Fallback xmlns="">
      <p:transition spd="slow" advTm="13526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Queries</a:t>
            </a:r>
            <a:endParaRPr lang="en-US" dirty="0"/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6FC89-CFF3-BD42-A503-D3205C7E88FC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197639" name="TextBox 6"/>
          <p:cNvSpPr txBox="1">
            <a:spLocks noChangeArrowheads="1"/>
          </p:cNvSpPr>
          <p:nvPr/>
        </p:nvSpPr>
        <p:spPr bwMode="auto">
          <a:xfrm>
            <a:off x="597693" y="5944590"/>
            <a:ext cx="73580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ea typeface="宋体" pitchFamily="-106" charset="-122"/>
                <a:cs typeface="宋体" pitchFamily="-106" charset="-122"/>
              </a:rPr>
              <a:t>Which buildings can you see?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CA0A6-7B31-4647-B6F6-770B6D3FB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3" y="1484416"/>
            <a:ext cx="7614482" cy="40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11"/>
    </mc:Choice>
    <mc:Fallback xmlns="">
      <p:transition spd="slow" advTm="9931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Monotonically Increasing Functions</a:t>
            </a:r>
            <a:endParaRPr lang="en-US" dirty="0"/>
          </a:p>
        </p:txBody>
      </p:sp>
      <p:sp>
        <p:nvSpPr>
          <p:cNvPr id="317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6FC89-CFF3-BD42-A503-D3205C7E88FC}" type="slidenum">
              <a:rPr lang="en-US" altLang="zh-CN" smtClean="0"/>
              <a:pPr/>
              <a:t>37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32FF0310-21BB-8D41-AB37-88733924D4B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4" y="1295400"/>
                <a:ext cx="755631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Monotonically Increasing Functions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be a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-dimensional point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AU" dirty="0"/>
                  <a:t> 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dirty="0"/>
                  <a:t> a function that calculates a score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for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We say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is monotonically increasing if the score increases when any coordinate of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increases.</a:t>
                </a:r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32FF0310-21BB-8D41-AB37-88733924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4" y="1295400"/>
                <a:ext cx="7556313" cy="4953000"/>
              </a:xfrm>
              <a:prstGeom prst="rect">
                <a:avLst/>
              </a:prstGeom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2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07"/>
    </mc:Choice>
    <mc:Fallback xmlns="">
      <p:transition spd="slow" advTm="6490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6F60-0321-6741-AFA1-BEADA6057F5A}" type="slidenum">
              <a:rPr lang="en-US"/>
              <a:pPr/>
              <a:t>38</a:t>
            </a:fld>
            <a:endParaRPr 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-110" charset="-122"/>
                <a:cs typeface="宋体" pitchFamily="-110" charset="-122"/>
              </a:rPr>
              <a:t>Multi-Criteria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4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Top-1 Search</a:t>
                </a:r>
              </a:p>
              <a:p>
                <a:pPr lvl="1"/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dirty="0"/>
                  <a:t> be a set of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-dimensional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AU" dirty="0"/>
                  <a:t> . Given a monotonically increasing function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, a top-1 query finds the point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dirty="0"/>
                  <a:t> that has the smallest score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is often referred to as the preference function of the query</a:t>
                </a:r>
              </a:p>
              <a:p>
                <a:pPr lvl="1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𝑓</m:t>
                    </m:r>
                    <m:d>
                      <m:dPr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</m:ctrlPr>
                      </m:d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𝑥</m:t>
                        </m:r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,</m:t>
                        </m:r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𝑦</m:t>
                        </m:r>
                      </m:e>
                    </m:d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=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𝑥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𝑦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,</m:t>
                    </m:r>
                  </m:oMath>
                </a14:m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 the top-1 point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8</m:t>
                        </m:r>
                      </m:sub>
                    </m:sSub>
                  </m:oMath>
                </a14:m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</p:txBody>
          </p:sp>
        </mc:Choice>
        <mc:Fallback xmlns="">
          <p:sp>
            <p:nvSpPr>
              <p:cNvPr id="234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24EB9EF-AEF5-4BD4-8027-69242446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07" y="3186766"/>
            <a:ext cx="3459231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C87CE817-11A8-4758-A5FC-2FAEACCDFF9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286" y="3513337"/>
                <a:ext cx="4824828" cy="35269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Applications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Find the hotel that minimizes price + distance (to the beach)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Find the second-handed car that minimizes price + 0.1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AU" dirty="0"/>
                  <a:t>mileage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Find the interviewee that maximizes 0.4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education + 0.4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experience + 0.2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personality</a:t>
                </a:r>
              </a:p>
              <a:p>
                <a:pPr lvl="2"/>
                <a:r>
                  <a:rPr lang="en-AU" dirty="0"/>
                  <a:t>...</a:t>
                </a:r>
                <a:endParaRPr lang="en-AU" altLang="zh-CN" dirty="0">
                  <a:ea typeface="宋体" pitchFamily="-110" charset="-122"/>
                  <a:cs typeface="宋体" pitchFamily="-110" charset="-122"/>
                </a:endParaRPr>
              </a:p>
              <a:p>
                <a:pPr lvl="1" fontAlgn="auto">
                  <a:spcAft>
                    <a:spcPts val="0"/>
                  </a:spcAft>
                </a:pPr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C87CE817-11A8-4758-A5FC-2FAEACCD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6" y="3513337"/>
                <a:ext cx="4824828" cy="3526972"/>
              </a:xfrm>
              <a:prstGeom prst="rect">
                <a:avLst/>
              </a:prstGeom>
              <a:blipFill>
                <a:blip r:embed="rId6"/>
                <a:stretch>
                  <a:fillRect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85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24"/>
    </mc:Choice>
    <mc:Fallback xmlns="">
      <p:transition spd="slow" advTm="19362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6F60-0321-6741-AFA1-BEADA6057F5A}" type="slidenum">
              <a:rPr lang="en-US"/>
              <a:pPr/>
              <a:t>39</a:t>
            </a:fld>
            <a:endParaRPr 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-110" charset="-122"/>
                <a:cs typeface="宋体" pitchFamily="-110" charset="-122"/>
              </a:rPr>
              <a:t>Top-1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4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Top-1 Search in NN</a:t>
                </a:r>
              </a:p>
              <a:p>
                <a:pPr lvl="1"/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The NN of the origin of the data space according to the distance function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𝑓</m:t>
                    </m:r>
                  </m:oMath>
                </a14:m>
                <a:endParaRPr lang="en-AU" altLang="zh-CN" dirty="0">
                  <a:ea typeface="宋体" pitchFamily="-110" charset="-122"/>
                  <a:cs typeface="宋体" pitchFamily="-110" charset="-122"/>
                </a:endParaRPr>
              </a:p>
              <a:p>
                <a:pPr lvl="1"/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What is the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𝑀𝑖𝑛𝐷𝑖𝑠𝑡</m:t>
                    </m:r>
                  </m:oMath>
                </a14:m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 of an MBR to the query point?</a:t>
                </a:r>
              </a:p>
            </p:txBody>
          </p:sp>
        </mc:Choice>
        <mc:Fallback xmlns="">
          <p:sp>
            <p:nvSpPr>
              <p:cNvPr id="234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4EE9FD1-44F9-4CA1-B515-33DA2D392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DAF64-DB2C-49AF-9F07-DB1B72E04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86"/>
    </mc:Choice>
    <mc:Fallback xmlns="">
      <p:transition spd="slow" advTm="498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K-NN Query Processing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347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Nearest neighbour query</a:t>
                </a:r>
              </a:p>
              <a:p>
                <a:pPr lvl="1"/>
                <a:r>
                  <a:rPr lang="en-AU" dirty="0"/>
                  <a:t>Given a point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, a set of points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dirty="0"/>
                  <a:t> and distance function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, find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dirty="0"/>
                  <a:t> such that for any point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AU" dirty="0"/>
                  <a:t> in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) ≤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r>
                  <a:rPr lang="en-AU" dirty="0"/>
                  <a:t>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Applications</a:t>
                </a:r>
              </a:p>
            </p:txBody>
          </p:sp>
        </mc:Choice>
        <mc:Fallback xmlns="">
          <p:sp>
            <p:nvSpPr>
              <p:cNvPr id="1853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 r="-16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8D5C-29B4-774F-AE17-13AE2FFCDB70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39087-B681-4029-AA1D-3A49A18C9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015" y="2630690"/>
            <a:ext cx="4496185" cy="42273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58AF2-0AF5-4492-97EC-278891439BE9}"/>
              </a:ext>
            </a:extLst>
          </p:cNvPr>
          <p:cNvSpPr txBox="1">
            <a:spLocks/>
          </p:cNvSpPr>
          <p:nvPr/>
        </p:nvSpPr>
        <p:spPr>
          <a:xfrm>
            <a:off x="498286" y="3102428"/>
            <a:ext cx="4378514" cy="2868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spcAft>
                <a:spcPts val="0"/>
              </a:spcAft>
            </a:pPr>
            <a:r>
              <a:rPr lang="en-AU" dirty="0"/>
              <a:t>Find the McDonald that is nearest to me</a:t>
            </a:r>
          </a:p>
          <a:p>
            <a:pPr lvl="3" fontAlgn="auto">
              <a:spcAft>
                <a:spcPts val="0"/>
              </a:spcAft>
            </a:pPr>
            <a:r>
              <a:rPr lang="en-AU" dirty="0"/>
              <a:t>Find the customer profile in the database that is most similar to the profile of the new customer</a:t>
            </a:r>
          </a:p>
          <a:p>
            <a:pPr lvl="3" fontAlgn="auto">
              <a:spcAft>
                <a:spcPts val="0"/>
              </a:spcAft>
            </a:pPr>
            <a:r>
              <a:rPr lang="en-AU" dirty="0"/>
              <a:t>Retrieve the image from the database that is most similar to the one given by the user</a:t>
            </a:r>
          </a:p>
        </p:txBody>
      </p:sp>
    </p:spTree>
    <p:extLst>
      <p:ext uri="{BB962C8B-B14F-4D97-AF65-F5344CB8AC3E}">
        <p14:creationId xmlns:p14="http://schemas.microsoft.com/office/powerpoint/2010/main" val="20426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97"/>
    </mc:Choice>
    <mc:Fallback xmlns="">
      <p:transition spd="slow" advTm="24369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6F60-0321-6741-AFA1-BEADA6057F5A}" type="slidenum">
              <a:rPr lang="en-US"/>
              <a:pPr/>
              <a:t>40</a:t>
            </a:fld>
            <a:endParaRPr 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-110" charset="-122"/>
                <a:cs typeface="宋体" pitchFamily="-110" charset="-122"/>
              </a:rPr>
              <a:t>Top-1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4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Drawback</a:t>
                </a:r>
              </a:p>
              <a:p>
                <a:pPr lvl="1"/>
                <a:r>
                  <a:rPr lang="en-AU" altLang="zh-CN" dirty="0">
                    <a:ea typeface="宋体" pitchFamily="-110" charset="-122"/>
                    <a:cs typeface="宋体" pitchFamily="-110" charset="-122"/>
                  </a:rPr>
                  <a:t>It is difficult to decide which preference function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𝑓</m:t>
                    </m:r>
                  </m:oMath>
                </a14:m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 to use</a:t>
                </a:r>
              </a:p>
              <a:p>
                <a:pPr lvl="2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Why is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𝑓</m:t>
                    </m:r>
                    <m:d>
                      <m:dPr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</m:ctrlPr>
                      </m:d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𝑥</m:t>
                        </m:r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,</m:t>
                        </m:r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  <a:cs typeface="宋体" pitchFamily="-110" charset="-122"/>
                          </a:rPr>
                          <m:t>𝑦</m:t>
                        </m:r>
                      </m:e>
                    </m:d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=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𝑥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+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𝑦</m:t>
                    </m:r>
                  </m:oMath>
                </a14:m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 a good function?</a:t>
                </a:r>
              </a:p>
              <a:p>
                <a:pPr lvl="2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Why not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2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𝑥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+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𝑦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  <a:cs typeface="宋体" pitchFamily="-110" charset="-122"/>
                      </a:rPr>
                      <m:t>?</m:t>
                    </m:r>
                  </m:oMath>
                </a14:m>
                <a:endParaRPr lang="en-AU" altLang="zh-CN" b="0" dirty="0">
                  <a:ea typeface="宋体" pitchFamily="-110" charset="-122"/>
                  <a:cs typeface="宋体" pitchFamily="-110" charset="-122"/>
                </a:endParaRPr>
              </a:p>
              <a:p>
                <a:pPr lvl="2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Why not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itchFamily="-110" charset="-122"/>
                          </a:rPr>
                        </m:ctrlPr>
                      </m:radPr>
                      <m:deg/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</a:rPr>
                          <m:t>𝑥</m:t>
                        </m:r>
                      </m:e>
                    </m:rad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</a:rPr>
                      <m:t>+</m:t>
                    </m:r>
                    <m:sSup>
                      <m:sSupPr>
                        <m:ctrlP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</a:rPr>
                        </m:ctrlPr>
                      </m:sSup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</a:rPr>
                          <m:t>𝑦</m:t>
                        </m:r>
                      </m:e>
                      <m:sup>
                        <m:r>
                          <a:rPr lang="en-AU" altLang="zh-CN" b="0" i="1" smtClean="0">
                            <a:latin typeface="Cambria Math" panose="02040503050406030204" pitchFamily="18" charset="0"/>
                            <a:ea typeface="宋体" pitchFamily="-110" charset="-122"/>
                          </a:rPr>
                          <m:t>2</m:t>
                        </m:r>
                      </m:sup>
                    </m:sSup>
                    <m:r>
                      <a:rPr lang="en-AU" altLang="zh-CN" b="0" i="1" smtClean="0">
                        <a:latin typeface="Cambria Math" panose="02040503050406030204" pitchFamily="18" charset="0"/>
                        <a:ea typeface="宋体" pitchFamily="-110" charset="-122"/>
                      </a:rPr>
                      <m:t>?</m:t>
                    </m:r>
                  </m:oMath>
                </a14:m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  <a:p>
                <a:pPr lvl="2"/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  <a:p>
                <a:pPr lvl="2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Why not drop the preference function?</a:t>
                </a:r>
              </a:p>
              <a:p>
                <a:pPr lvl="3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How do we return the top-1 point?</a:t>
                </a:r>
              </a:p>
              <a:p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Skyline Operator</a:t>
                </a:r>
              </a:p>
              <a:p>
                <a:pPr lvl="1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Return a small set of objects that is guaranteed to cover the result of any top-1 query</a:t>
                </a:r>
              </a:p>
              <a:p>
                <a:pPr lvl="2"/>
                <a:r>
                  <a:rPr lang="en-US" altLang="zh-CN" dirty="0">
                    <a:ea typeface="宋体" pitchFamily="-110" charset="-122"/>
                    <a:cs typeface="宋体" pitchFamily="-110" charset="-122"/>
                  </a:rPr>
                  <a:t>Regardless of the preference function</a:t>
                </a:r>
              </a:p>
              <a:p>
                <a:pPr lvl="3"/>
                <a:endParaRPr lang="en-US" altLang="zh-CN" dirty="0">
                  <a:ea typeface="宋体" pitchFamily="-110" charset="-122"/>
                  <a:cs typeface="宋体" pitchFamily="-110" charset="-122"/>
                </a:endParaRPr>
              </a:p>
            </p:txBody>
          </p:sp>
        </mc:Choice>
        <mc:Fallback xmlns="">
          <p:sp>
            <p:nvSpPr>
              <p:cNvPr id="234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52"/>
    </mc:Choice>
    <mc:Fallback xmlns="">
      <p:transition spd="slow" advTm="5835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Hotel…</a:t>
            </a:r>
            <a:endParaRPr lang="en-US" altLang="zh-CN" dirty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FF11B-D738-D14B-92E1-B98419CD3389}" type="slidenum">
              <a:rPr lang="zh-CN" altLang="en-US" smtClean="0"/>
              <a:pPr/>
              <a:t>41</a:t>
            </a:fld>
            <a:endParaRPr lang="en-US" altLang="zh-CN"/>
          </a:p>
        </p:txBody>
      </p:sp>
      <p:sp>
        <p:nvSpPr>
          <p:cNvPr id="199685" name="Rectangle 3"/>
          <p:cNvSpPr>
            <a:spLocks noChangeArrowheads="1"/>
          </p:cNvSpPr>
          <p:nvPr/>
        </p:nvSpPr>
        <p:spPr bwMode="auto">
          <a:xfrm>
            <a:off x="0" y="2714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>
              <a:ea typeface="宋体" pitchFamily="-106" charset="-122"/>
              <a:cs typeface="宋体" pitchFamily="-106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09800" y="2286000"/>
            <a:ext cx="4048027" cy="3050977"/>
            <a:chOff x="4189511" y="3095625"/>
            <a:chExt cx="4048027" cy="3050977"/>
          </a:xfrm>
        </p:grpSpPr>
        <p:sp>
          <p:nvSpPr>
            <p:cNvPr id="9" name="Text Box 45"/>
            <p:cNvSpPr txBox="1">
              <a:spLocks noChangeArrowheads="1"/>
            </p:cNvSpPr>
            <p:nvPr/>
          </p:nvSpPr>
          <p:spPr bwMode="auto">
            <a:xfrm>
              <a:off x="4724400" y="5838825"/>
              <a:ext cx="27432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400" b="1" i="1" dirty="0">
                  <a:latin typeface="Times New Roman" pitchFamily="-110" charset="0"/>
                  <a:ea typeface="宋体" pitchFamily="-110" charset="-122"/>
                  <a:cs typeface="宋体" pitchFamily="-110" charset="-122"/>
                </a:rPr>
                <a:t>1     2     3     4     5     6    7     8     9</a:t>
              </a:r>
            </a:p>
          </p:txBody>
        </p:sp>
        <p:grpSp>
          <p:nvGrpSpPr>
            <p:cNvPr id="11" name="Group 73"/>
            <p:cNvGrpSpPr/>
            <p:nvPr/>
          </p:nvGrpSpPr>
          <p:grpSpPr>
            <a:xfrm>
              <a:off x="4189511" y="3095625"/>
              <a:ext cx="4048027" cy="2743200"/>
              <a:chOff x="4189511" y="3095625"/>
              <a:chExt cx="4048027" cy="2743200"/>
            </a:xfrm>
          </p:grpSpPr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4876800" y="3324225"/>
                <a:ext cx="2590800" cy="2133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68"/>
                  </a:cxn>
                  <a:cxn ang="0">
                    <a:pos x="192" y="768"/>
                  </a:cxn>
                  <a:cxn ang="0">
                    <a:pos x="192" y="960"/>
                  </a:cxn>
                  <a:cxn ang="0">
                    <a:pos x="384" y="960"/>
                  </a:cxn>
                  <a:cxn ang="0">
                    <a:pos x="384" y="1152"/>
                  </a:cxn>
                  <a:cxn ang="0">
                    <a:pos x="960" y="1152"/>
                  </a:cxn>
                  <a:cxn ang="0">
                    <a:pos x="960" y="1344"/>
                  </a:cxn>
                  <a:cxn ang="0">
                    <a:pos x="1632" y="1344"/>
                  </a:cxn>
                </a:cxnLst>
                <a:rect l="0" t="0" r="r" b="b"/>
                <a:pathLst>
                  <a:path w="1632" h="1344">
                    <a:moveTo>
                      <a:pt x="0" y="0"/>
                    </a:moveTo>
                    <a:lnTo>
                      <a:pt x="0" y="768"/>
                    </a:lnTo>
                    <a:lnTo>
                      <a:pt x="192" y="768"/>
                    </a:lnTo>
                    <a:lnTo>
                      <a:pt x="192" y="960"/>
                    </a:lnTo>
                    <a:lnTo>
                      <a:pt x="384" y="960"/>
                    </a:lnTo>
                    <a:lnTo>
                      <a:pt x="384" y="1152"/>
                    </a:lnTo>
                    <a:lnTo>
                      <a:pt x="960" y="1152"/>
                    </a:lnTo>
                    <a:lnTo>
                      <a:pt x="960" y="1344"/>
                    </a:lnTo>
                    <a:lnTo>
                      <a:pt x="1632" y="1344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7"/>
              <p:cNvSpPr>
                <a:spLocks/>
              </p:cNvSpPr>
              <p:nvPr/>
            </p:nvSpPr>
            <p:spPr bwMode="auto">
              <a:xfrm>
                <a:off x="4572000" y="3095625"/>
                <a:ext cx="3200400" cy="26670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536"/>
                  </a:cxn>
                  <a:cxn ang="0">
                    <a:pos x="2016" y="1536"/>
                  </a:cxn>
                </a:cxnLst>
                <a:rect l="0" t="0" r="r" b="b"/>
                <a:pathLst>
                  <a:path w="2016" h="1536">
                    <a:moveTo>
                      <a:pt x="0" y="0"/>
                    </a:moveTo>
                    <a:lnTo>
                      <a:pt x="0" y="1536"/>
                    </a:lnTo>
                    <a:lnTo>
                      <a:pt x="2016" y="153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28"/>
              <p:cNvSpPr>
                <a:spLocks noChangeShapeType="1"/>
              </p:cNvSpPr>
              <p:nvPr/>
            </p:nvSpPr>
            <p:spPr bwMode="auto">
              <a:xfrm>
                <a:off x="48768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51816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54864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57912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67056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33"/>
              <p:cNvSpPr>
                <a:spLocks noChangeShapeType="1"/>
              </p:cNvSpPr>
              <p:nvPr/>
            </p:nvSpPr>
            <p:spPr bwMode="auto">
              <a:xfrm>
                <a:off x="60960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34"/>
              <p:cNvSpPr>
                <a:spLocks noChangeShapeType="1"/>
              </p:cNvSpPr>
              <p:nvPr/>
            </p:nvSpPr>
            <p:spPr bwMode="auto">
              <a:xfrm>
                <a:off x="64008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35"/>
              <p:cNvSpPr>
                <a:spLocks noChangeShapeType="1"/>
              </p:cNvSpPr>
              <p:nvPr/>
            </p:nvSpPr>
            <p:spPr bwMode="auto">
              <a:xfrm>
                <a:off x="70104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7315200" y="5686425"/>
                <a:ext cx="0" cy="152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37"/>
              <p:cNvSpPr>
                <a:spLocks noChangeShapeType="1"/>
              </p:cNvSpPr>
              <p:nvPr/>
            </p:nvSpPr>
            <p:spPr bwMode="auto">
              <a:xfrm flipH="1">
                <a:off x="4495800" y="54578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 flipH="1">
                <a:off x="4495800" y="51530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 flipH="1">
                <a:off x="4495800" y="48482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 flipH="1">
                <a:off x="4495800" y="45434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 flipH="1">
                <a:off x="4495800" y="42386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42"/>
              <p:cNvSpPr>
                <a:spLocks noChangeShapeType="1"/>
              </p:cNvSpPr>
              <p:nvPr/>
            </p:nvSpPr>
            <p:spPr bwMode="auto">
              <a:xfrm flipH="1">
                <a:off x="4495800" y="39338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43"/>
              <p:cNvSpPr>
                <a:spLocks noChangeShapeType="1"/>
              </p:cNvSpPr>
              <p:nvPr/>
            </p:nvSpPr>
            <p:spPr bwMode="auto">
              <a:xfrm flipH="1">
                <a:off x="4495800" y="36290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44"/>
              <p:cNvSpPr>
                <a:spLocks noChangeShapeType="1"/>
              </p:cNvSpPr>
              <p:nvPr/>
            </p:nvSpPr>
            <p:spPr bwMode="auto">
              <a:xfrm flipH="1">
                <a:off x="4495800" y="3324225"/>
                <a:ext cx="152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Text Box 46"/>
              <p:cNvSpPr txBox="1">
                <a:spLocks noChangeArrowheads="1"/>
              </p:cNvSpPr>
              <p:nvPr/>
            </p:nvSpPr>
            <p:spPr bwMode="auto">
              <a:xfrm rot="16200000">
                <a:off x="3124993" y="4236343"/>
                <a:ext cx="243681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4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1     2     3     4     5     6    7     8</a:t>
                </a:r>
              </a:p>
            </p:txBody>
          </p:sp>
          <p:sp>
            <p:nvSpPr>
              <p:cNvPr id="32" name="Oval 47"/>
              <p:cNvSpPr>
                <a:spLocks noChangeArrowheads="1"/>
              </p:cNvSpPr>
              <p:nvPr/>
            </p:nvSpPr>
            <p:spPr bwMode="auto">
              <a:xfrm>
                <a:off x="5715000" y="38576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48"/>
              <p:cNvSpPr>
                <a:spLocks noChangeArrowheads="1"/>
              </p:cNvSpPr>
              <p:nvPr/>
            </p:nvSpPr>
            <p:spPr bwMode="auto">
              <a:xfrm>
                <a:off x="5715000" y="35528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49"/>
              <p:cNvSpPr>
                <a:spLocks noChangeArrowheads="1"/>
              </p:cNvSpPr>
              <p:nvPr/>
            </p:nvSpPr>
            <p:spPr bwMode="auto">
              <a:xfrm>
                <a:off x="7162800" y="41624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50"/>
              <p:cNvSpPr>
                <a:spLocks noChangeArrowheads="1"/>
              </p:cNvSpPr>
              <p:nvPr/>
            </p:nvSpPr>
            <p:spPr bwMode="auto">
              <a:xfrm>
                <a:off x="5410200" y="50768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51"/>
              <p:cNvSpPr>
                <a:spLocks noChangeArrowheads="1"/>
              </p:cNvSpPr>
              <p:nvPr/>
            </p:nvSpPr>
            <p:spPr bwMode="auto">
              <a:xfrm>
                <a:off x="5105400" y="47720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52"/>
              <p:cNvSpPr>
                <a:spLocks noChangeArrowheads="1"/>
              </p:cNvSpPr>
              <p:nvPr/>
            </p:nvSpPr>
            <p:spPr bwMode="auto">
              <a:xfrm>
                <a:off x="6324600" y="53816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53"/>
              <p:cNvSpPr>
                <a:spLocks noChangeArrowheads="1"/>
              </p:cNvSpPr>
              <p:nvPr/>
            </p:nvSpPr>
            <p:spPr bwMode="auto">
              <a:xfrm>
                <a:off x="4800600" y="4467225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Text Box 54"/>
              <p:cNvSpPr txBox="1">
                <a:spLocks noChangeArrowheads="1"/>
              </p:cNvSpPr>
              <p:nvPr/>
            </p:nvSpPr>
            <p:spPr bwMode="auto">
              <a:xfrm>
                <a:off x="5181600" y="44672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5</a:t>
                </a:r>
              </a:p>
            </p:txBody>
          </p:sp>
          <p:sp>
            <p:nvSpPr>
              <p:cNvPr id="40" name="Text Box 55"/>
              <p:cNvSpPr txBox="1">
                <a:spLocks noChangeArrowheads="1"/>
              </p:cNvSpPr>
              <p:nvPr/>
            </p:nvSpPr>
            <p:spPr bwMode="auto">
              <a:xfrm>
                <a:off x="6400800" y="50768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6</a:t>
                </a:r>
              </a:p>
            </p:txBody>
          </p:sp>
          <p:sp>
            <p:nvSpPr>
              <p:cNvPr id="41" name="Text Box 56"/>
              <p:cNvSpPr txBox="1">
                <a:spLocks noChangeArrowheads="1"/>
              </p:cNvSpPr>
              <p:nvPr/>
            </p:nvSpPr>
            <p:spPr bwMode="auto">
              <a:xfrm>
                <a:off x="4876800" y="41624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7</a:t>
                </a:r>
              </a:p>
            </p:txBody>
          </p:sp>
          <p:sp>
            <p:nvSpPr>
              <p:cNvPr id="42" name="Text Box 57"/>
              <p:cNvSpPr txBox="1">
                <a:spLocks noChangeArrowheads="1"/>
              </p:cNvSpPr>
              <p:nvPr/>
            </p:nvSpPr>
            <p:spPr bwMode="auto">
              <a:xfrm>
                <a:off x="5486400" y="47720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 dirty="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 dirty="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1</a:t>
                </a:r>
              </a:p>
            </p:txBody>
          </p:sp>
          <p:sp>
            <p:nvSpPr>
              <p:cNvPr id="43" name="Text Box 58"/>
              <p:cNvSpPr txBox="1">
                <a:spLocks noChangeArrowheads="1"/>
              </p:cNvSpPr>
              <p:nvPr/>
            </p:nvSpPr>
            <p:spPr bwMode="auto">
              <a:xfrm>
                <a:off x="5867400" y="37814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4</a:t>
                </a:r>
              </a:p>
            </p:txBody>
          </p:sp>
          <p:sp>
            <p:nvSpPr>
              <p:cNvPr id="44" name="Text Box 59"/>
              <p:cNvSpPr txBox="1">
                <a:spLocks noChangeArrowheads="1"/>
              </p:cNvSpPr>
              <p:nvPr/>
            </p:nvSpPr>
            <p:spPr bwMode="auto">
              <a:xfrm>
                <a:off x="5867400" y="33242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2</a:t>
                </a:r>
              </a:p>
            </p:txBody>
          </p:sp>
          <p:sp>
            <p:nvSpPr>
              <p:cNvPr id="45" name="Text Box 60"/>
              <p:cNvSpPr txBox="1">
                <a:spLocks noChangeArrowheads="1"/>
              </p:cNvSpPr>
              <p:nvPr/>
            </p:nvSpPr>
            <p:spPr bwMode="auto">
              <a:xfrm>
                <a:off x="7239000" y="3857625"/>
                <a:ext cx="3286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600" b="1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600" b="1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3</a:t>
                </a:r>
              </a:p>
            </p:txBody>
          </p:sp>
          <p:sp>
            <p:nvSpPr>
              <p:cNvPr id="47" name="Text Box 63"/>
              <p:cNvSpPr txBox="1">
                <a:spLocks noChangeArrowheads="1"/>
              </p:cNvSpPr>
              <p:nvPr/>
            </p:nvSpPr>
            <p:spPr bwMode="auto">
              <a:xfrm>
                <a:off x="6502400" y="3160713"/>
                <a:ext cx="1735138" cy="6463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800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2</a:t>
                </a:r>
                <a:r>
                  <a:rPr lang="en-US" altLang="zh-CN" sz="1800">
                    <a:ea typeface="宋体" pitchFamily="-110" charset="-122"/>
                    <a:cs typeface="宋体" pitchFamily="-110" charset="-122"/>
                  </a:rPr>
                  <a:t>, </a:t>
                </a:r>
                <a:r>
                  <a:rPr lang="en-US" altLang="zh-CN" sz="1800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800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3</a:t>
                </a:r>
                <a:r>
                  <a:rPr lang="en-US" altLang="zh-CN" sz="1800">
                    <a:ea typeface="宋体" pitchFamily="-110" charset="-122"/>
                    <a:cs typeface="宋体" pitchFamily="-110" charset="-122"/>
                  </a:rPr>
                  <a:t> and </a:t>
                </a:r>
                <a:r>
                  <a:rPr lang="en-US" altLang="zh-CN" sz="1800" i="1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t</a:t>
                </a:r>
                <a:r>
                  <a:rPr lang="en-US" altLang="zh-CN" sz="1800" i="1" baseline="-25000">
                    <a:latin typeface="Times New Roman" pitchFamily="-110" charset="0"/>
                    <a:ea typeface="宋体" pitchFamily="-110" charset="-122"/>
                    <a:cs typeface="宋体" pitchFamily="-110" charset="-122"/>
                  </a:rPr>
                  <a:t>4</a:t>
                </a:r>
                <a:r>
                  <a:rPr lang="en-US" altLang="zh-CN" sz="1800">
                    <a:ea typeface="宋体" pitchFamily="-110" charset="-122"/>
                    <a:cs typeface="宋体" pitchFamily="-110" charset="-122"/>
                  </a:rPr>
                  <a:t> are </a:t>
                </a:r>
                <a:r>
                  <a:rPr lang="en-US" altLang="zh-CN" sz="1800" b="1">
                    <a:ea typeface="宋体" pitchFamily="-110" charset="-122"/>
                    <a:cs typeface="宋体" pitchFamily="-110" charset="-122"/>
                  </a:rPr>
                  <a:t>dominated</a:t>
                </a:r>
                <a:r>
                  <a:rPr lang="en-US" altLang="zh-CN" sz="1800">
                    <a:ea typeface="宋体" pitchFamily="-110" charset="-122"/>
                    <a:cs typeface="宋体" pitchFamily="-110" charset="-122"/>
                  </a:rPr>
                  <a:t>.</a:t>
                </a: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5792689" y="4953000"/>
            <a:ext cx="645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58889" y="19050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43000" y="57150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Skyline query: retrieve all points that are not dominated</a:t>
            </a:r>
          </a:p>
        </p:txBody>
      </p:sp>
    </p:spTree>
    <p:extLst>
      <p:ext uri="{BB962C8B-B14F-4D97-AF65-F5344CB8AC3E}">
        <p14:creationId xmlns:p14="http://schemas.microsoft.com/office/powerpoint/2010/main" val="11809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19"/>
    </mc:Choice>
    <mc:Fallback xmlns="">
      <p:transition spd="slow" advTm="997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6F60-0321-6741-AFA1-BEADA6057F5A}" type="slidenum">
              <a:rPr lang="en-US"/>
              <a:pPr/>
              <a:t>42</a:t>
            </a:fld>
            <a:endParaRPr lang="en-US"/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-110" charset="-122"/>
                <a:cs typeface="宋体" pitchFamily="-110" charset="-122"/>
              </a:rPr>
              <a:t>Skyline Query Applications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-110" charset="-122"/>
                <a:cs typeface="宋体" pitchFamily="-110" charset="-122"/>
              </a:rPr>
              <a:t>Find best NBA players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-110" charset="-122"/>
                <a:cs typeface="宋体" pitchFamily="-110" charset="-122"/>
              </a:rPr>
              <a:t>(#points, #rebounds), or any other subset of the 17 dimensions.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-110" charset="-122"/>
                <a:cs typeface="宋体" pitchFamily="-110" charset="-122"/>
              </a:rPr>
              <a:t>Find best laptops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-110" charset="-122"/>
                <a:cs typeface="宋体" pitchFamily="-110" charset="-122"/>
              </a:rPr>
              <a:t>(price, screen size, weight, battery, memory size, disk size, CPU speed, warranty…)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-110" charset="-122"/>
                <a:cs typeface="宋体" pitchFamily="-110" charset="-122"/>
              </a:rPr>
              <a:t>Any table in a RDBMS has a list of records with multiple attributes, so ……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宋体" pitchFamily="-110" charset="-122"/>
              <a:cs typeface="宋体" pitchFamily="-11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7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52"/>
    </mc:Choice>
    <mc:Fallback xmlns="">
      <p:transition spd="slow" advTm="102352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807326" cy="4953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Assume the preference is smaller (e.g., closer to beach, cheaper hotel etc) – other semantics can be supported too</a:t>
                </a:r>
              </a:p>
              <a:p>
                <a:r>
                  <a:rPr lang="en-US" dirty="0"/>
                  <a:t>For two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90"/>
                    </a:solidFill>
                  </a:rPr>
                  <a:t>dominates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endParaRPr lang="en-US" dirty="0"/>
              </a:p>
              <a:p>
                <a:pPr lvl="1"/>
                <a:r>
                  <a:rPr lang="en-US" dirty="0"/>
                  <a:t>(1)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 ≤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≤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</a:p>
              <a:p>
                <a:pPr lvl="1"/>
                <a:r>
                  <a:rPr lang="en-US" dirty="0"/>
                  <a:t>(2)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∃1 ≤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Informally, a point dominates another point if it is as good or better in all dimensions and better in at least one dimension</a:t>
                </a:r>
              </a:p>
              <a:p>
                <a:pPr lvl="1"/>
                <a:r>
                  <a:rPr lang="en-US" dirty="0"/>
                  <a:t>Dominance is transitive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skyline query </a:t>
                </a:r>
                <a:r>
                  <a:rPr lang="en-US" dirty="0"/>
                  <a:t>is to find all points from a dataset which are not dominated by any other points in the dataset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807326" cy="4953000"/>
              </a:xfrm>
              <a:blipFill>
                <a:blip r:embed="rId4"/>
                <a:stretch>
                  <a:fillRect l="-162" t="-767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1636" y="6278502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rgbClr val="C00000"/>
                </a:solidFill>
              </a:rPr>
              <a:t>…Pareto dominance</a:t>
            </a:r>
          </a:p>
        </p:txBody>
      </p:sp>
    </p:spTree>
    <p:extLst>
      <p:ext uri="{BB962C8B-B14F-4D97-AF65-F5344CB8AC3E}">
        <p14:creationId xmlns:p14="http://schemas.microsoft.com/office/powerpoint/2010/main" val="8993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96"/>
    </mc:Choice>
    <mc:Fallback xmlns="">
      <p:transition spd="slow" advTm="10889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For Top-1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For any monotonically increasing function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, a top-1 point is definitely in the skyline</a:t>
                </a:r>
              </a:p>
              <a:p>
                <a:pPr lvl="1"/>
                <a:r>
                  <a:rPr lang="en-AU" dirty="0"/>
                  <a:t>Proof</a:t>
                </a:r>
              </a:p>
              <a:p>
                <a:pPr lvl="2"/>
                <a:r>
                  <a:rPr lang="en-AU" dirty="0"/>
                  <a:t>Suppose it is not true, and there exists a function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for which a top-1 point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not in the skyline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dominated by at least another point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is monotonic, so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AU" b="0" dirty="0"/>
              </a:p>
              <a:p>
                <a:pPr lvl="2"/>
                <a:r>
                  <a:rPr lang="en-AU" dirty="0"/>
                  <a:t>Contradicts that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the top-1 point</a:t>
                </a:r>
              </a:p>
              <a:p>
                <a:r>
                  <a:rPr lang="en-AU" dirty="0"/>
                  <a:t>Every point in the skyline is definitely a top-1 point of some monotonically increasing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6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22"/>
    </mc:Choice>
    <mc:Fallback xmlns="">
      <p:transition spd="slow" advTm="12272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Block Nested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Basic Idea</a:t>
                </a:r>
              </a:p>
              <a:p>
                <a:pPr lvl="1"/>
                <a:r>
                  <a:rPr lang="en-AU" dirty="0"/>
                  <a:t>Compare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with every other point</a:t>
                </a:r>
              </a:p>
              <a:p>
                <a:pPr lvl="1"/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not dominated, then it is part of the skyline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r>
                  <a:rPr lang="en-AU" dirty="0"/>
                  <a:t>BNL (Block Nested Loop)</a:t>
                </a:r>
              </a:p>
              <a:p>
                <a:pPr lvl="1"/>
                <a:r>
                  <a:rPr lang="en-AU" dirty="0"/>
                  <a:t>Keeps a list of candidate skyline points in memory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dominated by any point in the list, discard it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dominates</a:t>
                </a:r>
                <a:r>
                  <a:rPr lang="en-AU" dirty="0"/>
                  <a:t> any point in the list, insert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in the list and discard all the points dominated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in the list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neither dominated, nor dominates, any point point in the list, insert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to the list</a:t>
                </a:r>
              </a:p>
              <a:p>
                <a:pPr lvl="1"/>
                <a:r>
                  <a:rPr lang="en-AU" dirty="0"/>
                  <a:t>Heuristic</a:t>
                </a:r>
              </a:p>
              <a:p>
                <a:pPr lvl="2"/>
                <a:r>
                  <a:rPr lang="en-AU" dirty="0"/>
                  <a:t>When a point in list dominates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move this point to the head of the candidate list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4"/>
                <a:stretch>
                  <a:fillRect l="-336" t="-941" b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1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00"/>
    </mc:Choice>
    <mc:Fallback xmlns="">
      <p:transition spd="slow" advTm="198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Divide and 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Basic Idea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Divide the dataset into several partitions so that each partition fits in memory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Compute partial skyline of the points each partition with the previous BNL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AU" dirty="0"/>
                  <a:t>Merge the partial results</a:t>
                </a:r>
              </a:p>
              <a:p>
                <a:pPr lvl="2"/>
                <a:r>
                  <a:rPr lang="en-AU" dirty="0"/>
                  <a:t>All points in the skyline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dirty="0"/>
                  <a:t> must appear in the final skyline</a:t>
                </a:r>
              </a:p>
              <a:p>
                <a:pPr lvl="2"/>
                <a:r>
                  <a:rPr lang="en-AU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dirty="0"/>
                  <a:t> is not empty, discard all result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directly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AU" dirty="0"/>
                  <a:t> only needs to compare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Disadvantages</a:t>
                </a:r>
              </a:p>
              <a:p>
                <a:pPr lvl="2"/>
                <a:r>
                  <a:rPr lang="en-AU" dirty="0"/>
                  <a:t>Only efficient for small dataset</a:t>
                </a:r>
              </a:p>
              <a:p>
                <a:pPr lvl="2"/>
                <a:r>
                  <a:rPr lang="en-AU" dirty="0"/>
                  <a:t>Large IO for big dataset</a:t>
                </a:r>
              </a:p>
              <a:p>
                <a:pPr lvl="2"/>
                <a:r>
                  <a:rPr lang="en-AU" dirty="0"/>
                  <a:t>Not suitable for online processing</a:t>
                </a:r>
              </a:p>
              <a:p>
                <a:pPr lvl="3"/>
                <a:r>
                  <a:rPr lang="en-AU" dirty="0"/>
                  <a:t>Only report result when finish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4"/>
                <a:stretch>
                  <a:fillRect l="-336" t="-941" r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46</a:t>
            </a:fld>
            <a:endParaRPr lang="en-AU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38E9D-B7E5-1547-8DA0-B25A7F596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435" y="4093976"/>
            <a:ext cx="2979314" cy="2749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623D6-5D7A-9D4A-AF56-A470817F2DD5}"/>
              </a:ext>
            </a:extLst>
          </p:cNvPr>
          <p:cNvSpPr txBox="1"/>
          <p:nvPr/>
        </p:nvSpPr>
        <p:spPr>
          <a:xfrm>
            <a:off x="4091049" y="2974769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00"/>
    </mc:Choice>
    <mc:Fallback xmlns="">
      <p:transition spd="slow" advTm="21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Dominance S</a:t>
            </a:r>
            <a:r>
              <a:rPr lang="en-US" altLang="zh-CN" dirty="0"/>
              <a:t>creening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Also Divide and Conquer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sets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objective of the dominance screening problem is to report  all the points in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not dominated by any points in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the set of white points,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set of red points</a:t>
                </a:r>
              </a:p>
              <a:p>
                <a:pPr lvl="1"/>
                <a:r>
                  <a:rPr lang="en-US" dirty="0"/>
                  <a:t>The answer is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28600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336" t="-1023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7BC09-666A-4BFD-AAFA-48105331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30" y="4054111"/>
            <a:ext cx="2809408" cy="28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16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</a:t>
            </a:r>
            <a:r>
              <a:rPr lang="en-US" altLang="zh-CN" dirty="0"/>
              <a:t>D </a:t>
            </a:r>
            <a:r>
              <a:rPr lang="en-AU" dirty="0"/>
              <a:t>Dominance S</a:t>
            </a:r>
            <a:r>
              <a:rPr lang="en-US" altLang="zh-CN" dirty="0"/>
              <a:t>creening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is the set of white,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set of red</a:t>
                </a:r>
              </a:p>
              <a:p>
                <a:pPr lvl="1"/>
                <a:r>
                  <a:rPr lang="en-US" dirty="0"/>
                  <a:t>The answer is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Identify the leftmost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Report every point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28600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48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F872C-53BD-43F8-AFFB-557B8780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1852"/>
            <a:ext cx="9144000" cy="69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9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2</a:t>
            </a:r>
            <a:r>
              <a:rPr lang="en-US" altLang="zh-CN" dirty="0"/>
              <a:t>D </a:t>
            </a:r>
            <a:r>
              <a:rPr lang="en-AU" dirty="0"/>
              <a:t>Dominance S</a:t>
            </a:r>
            <a:r>
              <a:rPr lang="en-US" altLang="zh-CN" dirty="0"/>
              <a:t>creening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Divide and Conquer</a:t>
                </a:r>
              </a:p>
              <a:p>
                <a:pPr lvl="1"/>
                <a:r>
                  <a:rPr lang="en-US" dirty="0"/>
                  <a:t>Divide the input set into two halves by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-coordinate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white/red points on the left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 the white/red points on the right</a:t>
                </a:r>
              </a:p>
              <a:p>
                <a:pPr lvl="2"/>
                <a:r>
                  <a:rPr lang="en-US" b="0" dirty="0"/>
                  <a:t>Two instances of the dominance screen problem</a:t>
                </a:r>
              </a:p>
              <a:p>
                <a:pPr lvl="3"/>
                <a:r>
                  <a:rPr lang="en-US" dirty="0"/>
                  <a:t>Solve them individually</a:t>
                </a:r>
              </a:p>
              <a:p>
                <a:pPr lvl="4"/>
                <a:r>
                  <a:rPr lang="en-US" b="0" dirty="0"/>
                  <a:t>Left: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4"/>
                <a:r>
                  <a:rPr lang="en-US" dirty="0"/>
                  <a:t>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CE148-ADB3-437D-BE42-043B2730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74" y="3211952"/>
            <a:ext cx="3233226" cy="33468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B48E8F-B476-4A99-85E0-448263C284FF}"/>
              </a:ext>
            </a:extLst>
          </p:cNvPr>
          <p:cNvSpPr txBox="1">
            <a:spLocks/>
          </p:cNvSpPr>
          <p:nvPr/>
        </p:nvSpPr>
        <p:spPr>
          <a:xfrm>
            <a:off x="957266" y="4201998"/>
            <a:ext cx="5225819" cy="239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>
              <a:spcAft>
                <a:spcPts val="0"/>
              </a:spcAft>
            </a:pPr>
            <a:r>
              <a:rPr lang="en-US" dirty="0"/>
              <a:t>Merge the results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Left results are definitely in the final answer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Right: if and only if no white point from left dominates it</a:t>
            </a:r>
          </a:p>
        </p:txBody>
      </p:sp>
    </p:spTree>
    <p:extLst>
      <p:ext uri="{BB962C8B-B14F-4D97-AF65-F5344CB8AC3E}">
        <p14:creationId xmlns:p14="http://schemas.microsoft.com/office/powerpoint/2010/main" val="131020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K-NN Methods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39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Exhaustive search – the naïve method</a:t>
                </a:r>
              </a:p>
              <a:p>
                <a:pPr lvl="1"/>
                <a:r>
                  <a:rPr lang="en-AU" dirty="0"/>
                  <a:t>To compute the distance from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 to every point in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AU" b="0" dirty="0"/>
              </a:p>
              <a:p>
                <a:pPr lvl="1"/>
                <a:r>
                  <a:rPr lang="en-US" altLang="zh-CN" dirty="0"/>
                  <a:t>W</a:t>
                </a:r>
                <a:r>
                  <a:rPr lang="en-AU" dirty="0"/>
                  <a:t>hat are the problems?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Using spatial indexes – minimize the data accessed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How to decide if an index node (i.e., MBR) needs to be searched or not, and when to search it?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Goal: visit a node only when necessary – how?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Search with expanding ranges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Start with a circle centred at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dirty="0"/>
                  <a:t>, and increase the radius when necessary  - can we do better?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187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3AF6D-B2FA-5444-82AE-6830410C6F13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30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95"/>
    </mc:Choice>
    <mc:Fallback xmlns="">
      <p:transition spd="slow" advTm="276695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2</a:t>
            </a:r>
            <a:r>
              <a:rPr lang="en-US" altLang="zh-CN" dirty="0"/>
              <a:t>D </a:t>
            </a:r>
            <a:r>
              <a:rPr lang="en-AU" dirty="0"/>
              <a:t>Dominance S</a:t>
            </a:r>
            <a:r>
              <a:rPr lang="en-US" altLang="zh-CN" dirty="0"/>
              <a:t>creening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Divide and Conquer</a:t>
                </a:r>
              </a:p>
              <a:p>
                <a:pPr lvl="1"/>
                <a:r>
                  <a:rPr lang="en-US" altLang="zh-CN" dirty="0"/>
                  <a:t>Reduce the right problem to the 1D dominance screening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the answer of the right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the projections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onto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-axis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US" b="0" dirty="0"/>
                  <a:t> onto the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-axis</a:t>
                </a:r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2"/>
                <a:endParaRPr lang="en-AU" i="1" dirty="0">
                  <a:latin typeface="Cambria Math" panose="02040503050406030204" pitchFamily="18" charset="0"/>
                </a:endParaRPr>
              </a:p>
              <a:p>
                <a:pPr lvl="2"/>
                <a:endParaRPr lang="en-AU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 lvl="2"/>
                <a:r>
                  <a:rPr lang="en-US" altLang="zh-CN" b="0" dirty="0"/>
                  <a:t>Result is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50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CE148-ADB3-437D-BE42-043B2730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74" y="3064832"/>
            <a:ext cx="3233226" cy="3346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1AB32-10DA-45DA-ABBE-A8F5D3F0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7" y="3771900"/>
            <a:ext cx="4375887" cy="119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0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2</a:t>
            </a:r>
            <a:r>
              <a:rPr lang="en-US" altLang="zh-CN" dirty="0"/>
              <a:t>D </a:t>
            </a:r>
            <a:r>
              <a:rPr lang="en-AU" dirty="0"/>
              <a:t>Dominance S</a:t>
            </a:r>
            <a:r>
              <a:rPr lang="en-US" altLang="zh-CN" dirty="0"/>
              <a:t>creening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Time complexity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AU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AU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cost of solving the left and right instances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load, divide, 1D dominance screening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-dimensional space?</a:t>
                </a:r>
              </a:p>
              <a:p>
                <a:pPr lvl="1"/>
                <a:r>
                  <a:rPr lang="en-US" altLang="zh-CN" dirty="0"/>
                  <a:t>Reduce to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 dimensional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altLang="zh-CN" i="1" dirty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AU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cost of solving the problem in the </a:t>
                </a:r>
                <a14:m>
                  <m:oMath xmlns:m="http://schemas.openxmlformats.org/officeDocument/2006/math"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 dimensional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AU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𝑛𝑙𝑜</m:t>
                    </m:r>
                    <m:sSup>
                      <m:sSupPr>
                        <m:ctrlPr>
                          <a:rPr lang="en-AU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AU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AU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740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Skyline in d-Dimensional Space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Use dominance screening to merge the solutions of two subproblems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 the set of points on the left half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the set of points on the right half</a:t>
                </a:r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62329-06D6-44B5-90D5-C2C3FE04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935" y="3067779"/>
            <a:ext cx="3829903" cy="37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64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Skyline in d-Dimensional Space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AU" altLang="zh-CN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Must be in the final skyline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n-AU" altLang="zh-CN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AU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AU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AU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If and only if no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n-US" altLang="zh-CN" dirty="0"/>
                  <a:t> dominates it</a:t>
                </a:r>
              </a:p>
              <a:p>
                <a:pPr lvl="2"/>
                <a:r>
                  <a:rPr lang="en-US" altLang="zh-CN" dirty="0"/>
                  <a:t>Reduce the problem to 1D dominance screening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projections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n-US" dirty="0"/>
                  <a:t> onto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US" dirty="0"/>
                  <a:t> onto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:pPr lvl="3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-dimensional: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𝑛𝑙𝑜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95400"/>
                <a:ext cx="7556501" cy="495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F339F-0973-4440-AA8D-224F870CA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80" y="3429000"/>
            <a:ext cx="3442620" cy="32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3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566D-D5BB-044F-B3F6-F2C02CF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with Bitmap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CAE80-92E5-4E41-B84F-4F9C595E9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Convert values to the bitmap</a:t>
                </a:r>
              </a:p>
              <a:p>
                <a:pPr lvl="1"/>
                <a:r>
                  <a:rPr lang="en-US" dirty="0"/>
                  <a:t>10 values</a:t>
                </a:r>
              </a:p>
              <a:p>
                <a:pPr lvl="2"/>
                <a:r>
                  <a:rPr lang="en-US" dirty="0"/>
                  <a:t>1 is the smallest 11111 11111</a:t>
                </a:r>
              </a:p>
              <a:p>
                <a:pPr lvl="2"/>
                <a:r>
                  <a:rPr lang="en-US" dirty="0"/>
                  <a:t>10 is the largest 10000 00000</a:t>
                </a:r>
              </a:p>
              <a:p>
                <a:pPr lvl="1"/>
                <a:r>
                  <a:rPr lang="en-US" dirty="0"/>
                  <a:t>Each 2D point is converted to a pair of bitmaps</a:t>
                </a:r>
              </a:p>
              <a:p>
                <a:pPr lvl="2"/>
                <a:r>
                  <a:rPr lang="en-US" dirty="0"/>
                  <a:t>Significant bit: The right most 1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CAE80-92E5-4E41-B84F-4F9C595E9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BE5BC-C55C-1846-A541-B4127E12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54</a:t>
            </a:fld>
            <a:endParaRPr lang="en-AU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7105D-6526-364B-B49A-3FD10DBD9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43402"/>
            <a:ext cx="4210793" cy="2748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75F8F-574F-4441-8052-08AF41C70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26" y="3980244"/>
            <a:ext cx="2836223" cy="28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5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566D-D5BB-044F-B3F6-F2C02CF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Skyline with Bitmap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CAE80-92E5-4E41-B84F-4F9C595E9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764279" cy="4953000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Skyline Finding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4,8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Retrieve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bits from top to bottom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11100 00110 000</a:t>
                </a:r>
              </a:p>
              <a:p>
                <a:pPr lvl="1"/>
                <a:r>
                  <a:rPr lang="en-US" dirty="0"/>
                  <a:t>Retrieve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bits from top to bottom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00110 11111 111</a:t>
                </a:r>
              </a:p>
              <a:p>
                <a:pPr lvl="2"/>
                <a:r>
                  <a:rPr lang="en-US" dirty="0"/>
                  <a:t>The 1s are the points that have smaller values at each dimension</a:t>
                </a:r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: 00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00 00</a:t>
                </a:r>
                <a:r>
                  <a:rPr lang="en-US" dirty="0">
                    <a:solidFill>
                      <a:srgbClr val="FF0000"/>
                    </a:solidFill>
                  </a:rPr>
                  <a:t>11</a:t>
                </a:r>
                <a:r>
                  <a:rPr lang="en-US" dirty="0"/>
                  <a:t>00 000</a:t>
                </a:r>
              </a:p>
              <a:p>
                <a:pPr lvl="2"/>
                <a:r>
                  <a:rPr lang="en-US" dirty="0"/>
                  <a:t>1 means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dominated by these points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CAE80-92E5-4E41-B84F-4F9C595E9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764279" cy="4953000"/>
              </a:xfrm>
              <a:blipFill>
                <a:blip r:embed="rId3"/>
                <a:stretch>
                  <a:fillRect l="-289" t="-10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BE5BC-C55C-1846-A541-B4127E12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55</a:t>
            </a:fld>
            <a:endParaRPr lang="en-AU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7105D-6526-364B-B49A-3FD10DBD9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43402"/>
            <a:ext cx="4210793" cy="2748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75F8F-574F-4441-8052-08AF41C70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126" y="4046563"/>
            <a:ext cx="2836223" cy="2811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CB30AA-26E5-0646-9A46-91543F39D7D3}"/>
              </a:ext>
            </a:extLst>
          </p:cNvPr>
          <p:cNvSpPr/>
          <p:nvPr/>
        </p:nvSpPr>
        <p:spPr>
          <a:xfrm>
            <a:off x="7125195" y="4239003"/>
            <a:ext cx="154379" cy="255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FB9B21-D87B-DB4F-BB62-571E6331020C}"/>
              </a:ext>
            </a:extLst>
          </p:cNvPr>
          <p:cNvSpPr/>
          <p:nvPr/>
        </p:nvSpPr>
        <p:spPr>
          <a:xfrm>
            <a:off x="7660721" y="4245686"/>
            <a:ext cx="154379" cy="2552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2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with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be the (Euclidean) NN of the origin of the data space, among all the points in the dataset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dirty="0"/>
                  <a:t>. Then,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must be in the skyline of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Proof</a:t>
                </a:r>
              </a:p>
              <a:p>
                <a:pPr lvl="2"/>
                <a:r>
                  <a:rPr lang="en-AU" dirty="0"/>
                  <a:t>Suppose it is not true, then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is dominated by at least another point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This, however,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AU" dirty="0"/>
                  <a:t>must be closer to the origin than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dirty="0"/>
              </a:p>
              <a:p>
                <a:pPr lvl="2"/>
                <a:r>
                  <a:rPr lang="en-US" altLang="zh-CN" dirty="0"/>
                  <a:t>Contradict</a:t>
                </a:r>
              </a:p>
              <a:p>
                <a:pPr marL="457200" lvl="2" indent="0">
                  <a:buNone/>
                </a:pPr>
                <a:endParaRPr lang="en-US" altLang="zh-CN" dirty="0"/>
              </a:p>
              <a:p>
                <a:pPr lvl="1"/>
                <a:r>
                  <a:rPr lang="en-US" dirty="0"/>
                  <a:t>Use NN as a Black Box</a:t>
                </a:r>
              </a:p>
              <a:p>
                <a:pPr lvl="2"/>
                <a:r>
                  <a:rPr lang="en-US" dirty="0"/>
                  <a:t>Repeat the following operations until R-tree is empty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AU" dirty="0"/>
                  <a:t>Find the NN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of the origin of the data space. Include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into the skyline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AU" dirty="0"/>
                  <a:t>Delete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dirty="0"/>
                  <a:t> from the tree, as well as all the points that are dominated by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 r="-7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09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29"/>
    </mc:Choice>
    <mc:Fallback xmlns="">
      <p:transition spd="slow" advTm="138929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with NN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first NN query finds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The figure on the right shows the dataset after the corresponding deletions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553DB-EEF3-4F24-8A4C-94418A04F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4" y="2685439"/>
            <a:ext cx="8305800" cy="39931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49CF749-450E-D14C-AD0A-C9E7976D8666}"/>
              </a:ext>
            </a:extLst>
          </p:cNvPr>
          <p:cNvSpPr/>
          <p:nvPr/>
        </p:nvSpPr>
        <p:spPr>
          <a:xfrm>
            <a:off x="1508166" y="5011388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546D2-6E54-494B-A9F8-5B9CB7F965B1}"/>
              </a:ext>
            </a:extLst>
          </p:cNvPr>
          <p:cNvSpPr/>
          <p:nvPr/>
        </p:nvSpPr>
        <p:spPr>
          <a:xfrm>
            <a:off x="1622016" y="2897579"/>
            <a:ext cx="2700602" cy="246808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4"/>
    </mc:Choice>
    <mc:Fallback xmlns="">
      <p:transition spd="slow" advTm="5046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with NN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second NN query finds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AU" dirty="0"/>
              </a:p>
              <a:p>
                <a:r>
                  <a:rPr lang="en-AU" dirty="0"/>
                  <a:t>The figure on the right shows the dataset after the corresponding deletions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58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FFFC0-9BE9-40D5-9E56-77159D9B6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" y="3225839"/>
            <a:ext cx="7556500" cy="363216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3F63362-3B2A-044A-8B63-7C478DF65847}"/>
              </a:ext>
            </a:extLst>
          </p:cNvPr>
          <p:cNvSpPr/>
          <p:nvPr/>
        </p:nvSpPr>
        <p:spPr>
          <a:xfrm>
            <a:off x="2042555" y="5712032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2AEFDC-26A1-E949-8735-647FB5C52833}"/>
              </a:ext>
            </a:extLst>
          </p:cNvPr>
          <p:cNvSpPr/>
          <p:nvPr/>
        </p:nvSpPr>
        <p:spPr>
          <a:xfrm>
            <a:off x="2202023" y="3562597"/>
            <a:ext cx="1799961" cy="246808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2"/>
    </mc:Choice>
    <mc:Fallback xmlns="">
      <p:transition spd="slow" advTm="2463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14E1AD-8B53-4B64-8746-9D0A7ACF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3" y="3095062"/>
            <a:ext cx="3533702" cy="3583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Skyline with NN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third NN query finds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</a:t>
                </a:r>
              </a:p>
              <a:p>
                <a:pPr lvl="1"/>
                <a:r>
                  <a:rPr lang="en-AU" dirty="0"/>
                  <a:t>The dataset becomes empty after corresponding deletions</a:t>
                </a:r>
              </a:p>
              <a:p>
                <a:pPr lvl="1"/>
                <a:r>
                  <a:rPr lang="en-AU" dirty="0"/>
                  <a:t>Final skyline points=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5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59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9DBAF2-EF90-433B-B35C-D8C92F64D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07" y="3135427"/>
            <a:ext cx="3533702" cy="35028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76777D-15B3-3546-9639-22726E12A837}"/>
              </a:ext>
            </a:extLst>
          </p:cNvPr>
          <p:cNvSpPr/>
          <p:nvPr/>
        </p:nvSpPr>
        <p:spPr>
          <a:xfrm>
            <a:off x="846382" y="3540331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F9B5D-C682-2B48-BCD0-E5E9D4154774}"/>
              </a:ext>
            </a:extLst>
          </p:cNvPr>
          <p:cNvSpPr/>
          <p:nvPr/>
        </p:nvSpPr>
        <p:spPr>
          <a:xfrm>
            <a:off x="1088977" y="3317669"/>
            <a:ext cx="2700602" cy="5548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0B9E18-11DD-3541-8DB2-BC29AA505113}"/>
              </a:ext>
            </a:extLst>
          </p:cNvPr>
          <p:cNvSpPr/>
          <p:nvPr/>
        </p:nvSpPr>
        <p:spPr>
          <a:xfrm>
            <a:off x="3135085" y="5768801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868B0-79A4-EB44-B89B-1B18BB986834}"/>
              </a:ext>
            </a:extLst>
          </p:cNvPr>
          <p:cNvSpPr/>
          <p:nvPr/>
        </p:nvSpPr>
        <p:spPr>
          <a:xfrm>
            <a:off x="3272291" y="3301208"/>
            <a:ext cx="610940" cy="28196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523FC6-C52A-9C44-988C-E2D458A4C064}"/>
              </a:ext>
            </a:extLst>
          </p:cNvPr>
          <p:cNvSpPr/>
          <p:nvPr/>
        </p:nvSpPr>
        <p:spPr>
          <a:xfrm>
            <a:off x="5140036" y="3511994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628526-8B08-DE4D-8ECB-9B5AEA3AE923}"/>
              </a:ext>
            </a:extLst>
          </p:cNvPr>
          <p:cNvSpPr/>
          <p:nvPr/>
        </p:nvSpPr>
        <p:spPr>
          <a:xfrm>
            <a:off x="5833956" y="5305664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74A4AB-CBA2-5542-9BCE-4D5559AB52C2}"/>
              </a:ext>
            </a:extLst>
          </p:cNvPr>
          <p:cNvSpPr/>
          <p:nvPr/>
        </p:nvSpPr>
        <p:spPr>
          <a:xfrm>
            <a:off x="6320802" y="5500587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2474B-4217-CD4D-8D77-B53667442AAA}"/>
              </a:ext>
            </a:extLst>
          </p:cNvPr>
          <p:cNvSpPr/>
          <p:nvPr/>
        </p:nvSpPr>
        <p:spPr>
          <a:xfrm>
            <a:off x="7398429" y="5784745"/>
            <a:ext cx="485191" cy="463137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6"/>
    </mc:Choice>
    <mc:Fallback xmlns="">
      <p:transition spd="slow" advTm="339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R-Tree - NN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3872683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Using a circle centered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Question: how to decide the radius?</a:t>
                </a:r>
              </a:p>
              <a:p>
                <a:pPr lvl="1"/>
                <a:r>
                  <a:rPr lang="en-US" dirty="0"/>
                  <a:t>Different strategies to set the initial size and to increase</a:t>
                </a:r>
              </a:p>
              <a:p>
                <a:r>
                  <a:rPr lang="en-US" dirty="0"/>
                  <a:t>Or, selecting those MBRs which may contain the results</a:t>
                </a:r>
              </a:p>
              <a:p>
                <a:pPr lvl="1"/>
                <a:r>
                  <a:rPr lang="en-US" dirty="0"/>
                  <a:t>Question: which MBRs to check?</a:t>
                </a:r>
              </a:p>
              <a:p>
                <a:pPr lvl="1"/>
                <a:r>
                  <a:rPr lang="en-US" dirty="0"/>
                  <a:t>Estimate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lower</a:t>
                </a:r>
                <a:r>
                  <a:rPr lang="en-US" dirty="0"/>
                  <a:t> bound and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upper</a:t>
                </a:r>
                <a:r>
                  <a:rPr lang="en-US" dirty="0"/>
                  <a:t> bound of the distance from </a:t>
                </a:r>
                <a:r>
                  <a:rPr lang="en-US" i="1" dirty="0"/>
                  <a:t>q</a:t>
                </a:r>
                <a:r>
                  <a:rPr lang="en-US" dirty="0"/>
                  <a:t> to an MBR, such that within this range there must be one point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3872683" cy="4953000"/>
              </a:xfrm>
              <a:blipFill>
                <a:blip r:embed="rId5"/>
                <a:stretch>
                  <a:fillRect l="-327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464819" y="1992593"/>
            <a:ext cx="4572000" cy="2895600"/>
            <a:chOff x="1488" y="1843"/>
            <a:chExt cx="2880" cy="182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488" y="1843"/>
              <a:ext cx="2880" cy="1824"/>
              <a:chOff x="192" y="1968"/>
              <a:chExt cx="2880" cy="1824"/>
            </a:xfrm>
          </p:grpSpPr>
          <p:sp>
            <p:nvSpPr>
              <p:cNvPr id="7176" name="Rectangle 5"/>
              <p:cNvSpPr>
                <a:spLocks noChangeArrowheads="1"/>
              </p:cNvSpPr>
              <p:nvPr/>
            </p:nvSpPr>
            <p:spPr bwMode="auto">
              <a:xfrm>
                <a:off x="480" y="2256"/>
                <a:ext cx="862" cy="672"/>
              </a:xfrm>
              <a:prstGeom prst="rect">
                <a:avLst/>
              </a:prstGeom>
              <a:noFill/>
              <a:ln w="31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7" name="Rectangle 6"/>
              <p:cNvSpPr>
                <a:spLocks noChangeArrowheads="1"/>
              </p:cNvSpPr>
              <p:nvPr/>
            </p:nvSpPr>
            <p:spPr bwMode="auto">
              <a:xfrm>
                <a:off x="2491" y="2256"/>
                <a:ext cx="341" cy="1056"/>
              </a:xfrm>
              <a:prstGeom prst="rect">
                <a:avLst/>
              </a:prstGeom>
              <a:noFill/>
              <a:ln w="31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8" name="Rectangle 7"/>
              <p:cNvSpPr>
                <a:spLocks noChangeArrowheads="1"/>
              </p:cNvSpPr>
              <p:nvPr/>
            </p:nvSpPr>
            <p:spPr bwMode="auto">
              <a:xfrm>
                <a:off x="912" y="2775"/>
                <a:ext cx="864" cy="777"/>
              </a:xfrm>
              <a:prstGeom prst="rect">
                <a:avLst/>
              </a:prstGeom>
              <a:noFill/>
              <a:ln w="635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9" name="Rectangle 8"/>
              <p:cNvSpPr>
                <a:spLocks noChangeArrowheads="1"/>
              </p:cNvSpPr>
              <p:nvPr/>
            </p:nvSpPr>
            <p:spPr bwMode="auto">
              <a:xfrm>
                <a:off x="1863" y="2538"/>
                <a:ext cx="754" cy="390"/>
              </a:xfrm>
              <a:prstGeom prst="rect">
                <a:avLst/>
              </a:prstGeom>
              <a:noFill/>
              <a:ln w="31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0" name="Rectangle 9"/>
              <p:cNvSpPr>
                <a:spLocks noChangeArrowheads="1"/>
              </p:cNvSpPr>
              <p:nvPr/>
            </p:nvSpPr>
            <p:spPr bwMode="auto">
              <a:xfrm>
                <a:off x="480" y="2256"/>
                <a:ext cx="192" cy="3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1" name="Rectangle 10"/>
              <p:cNvSpPr>
                <a:spLocks noChangeArrowheads="1"/>
              </p:cNvSpPr>
              <p:nvPr/>
            </p:nvSpPr>
            <p:spPr bwMode="auto">
              <a:xfrm>
                <a:off x="1152" y="2256"/>
                <a:ext cx="19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2" name="Rectangle 11"/>
              <p:cNvSpPr>
                <a:spLocks noChangeArrowheads="1"/>
              </p:cNvSpPr>
              <p:nvPr/>
            </p:nvSpPr>
            <p:spPr bwMode="auto">
              <a:xfrm>
                <a:off x="624" y="2592"/>
                <a:ext cx="480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3" name="Rectangle 12"/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43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4" name="Rectangle 13"/>
              <p:cNvSpPr>
                <a:spLocks noChangeArrowheads="1"/>
              </p:cNvSpPr>
              <p:nvPr/>
            </p:nvSpPr>
            <p:spPr bwMode="auto">
              <a:xfrm>
                <a:off x="1584" y="2784"/>
                <a:ext cx="192" cy="6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 flipV="1">
                <a:off x="1872" y="2688"/>
                <a:ext cx="255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6" name="Rectangle 15"/>
              <p:cNvSpPr>
                <a:spLocks noChangeArrowheads="1"/>
              </p:cNvSpPr>
              <p:nvPr/>
            </p:nvSpPr>
            <p:spPr bwMode="auto">
              <a:xfrm>
                <a:off x="2488" y="2784"/>
                <a:ext cx="344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7" name="Rectangle 16"/>
              <p:cNvSpPr>
                <a:spLocks noChangeArrowheads="1"/>
              </p:cNvSpPr>
              <p:nvPr/>
            </p:nvSpPr>
            <p:spPr bwMode="auto">
              <a:xfrm>
                <a:off x="2645" y="2293"/>
                <a:ext cx="19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2000" dirty="0"/>
                  <a:t>H</a:t>
                </a:r>
              </a:p>
            </p:txBody>
          </p:sp>
          <p:sp>
            <p:nvSpPr>
              <p:cNvPr id="7188" name="Rectangle 17"/>
              <p:cNvSpPr>
                <a:spLocks noChangeArrowheads="1"/>
              </p:cNvSpPr>
              <p:nvPr/>
            </p:nvSpPr>
            <p:spPr bwMode="auto">
              <a:xfrm>
                <a:off x="2329" y="2551"/>
                <a:ext cx="288" cy="8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0" name="Rectangle 19"/>
              <p:cNvSpPr>
                <a:spLocks noChangeArrowheads="1"/>
              </p:cNvSpPr>
              <p:nvPr/>
            </p:nvSpPr>
            <p:spPr bwMode="auto">
              <a:xfrm>
                <a:off x="384" y="2160"/>
                <a:ext cx="2544" cy="1488"/>
              </a:xfrm>
              <a:prstGeom prst="rect">
                <a:avLst/>
              </a:prstGeom>
              <a:noFill/>
              <a:ln w="38100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1" name="Freeform 20"/>
              <p:cNvSpPr>
                <a:spLocks/>
              </p:cNvSpPr>
              <p:nvPr/>
            </p:nvSpPr>
            <p:spPr bwMode="auto">
              <a:xfrm>
                <a:off x="192" y="1968"/>
                <a:ext cx="2880" cy="1824"/>
              </a:xfrm>
              <a:custGeom>
                <a:avLst/>
                <a:gdLst>
                  <a:gd name="T0" fmla="*/ 0 w 2880"/>
                  <a:gd name="T1" fmla="*/ 0 h 1824"/>
                  <a:gd name="T2" fmla="*/ 0 w 2880"/>
                  <a:gd name="T3" fmla="*/ 1824 h 1824"/>
                  <a:gd name="T4" fmla="*/ 2880 w 2880"/>
                  <a:gd name="T5" fmla="*/ 1824 h 1824"/>
                  <a:gd name="T6" fmla="*/ 0 60000 65536"/>
                  <a:gd name="T7" fmla="*/ 0 60000 65536"/>
                  <a:gd name="T8" fmla="*/ 0 60000 65536"/>
                  <a:gd name="T9" fmla="*/ 0 w 2880"/>
                  <a:gd name="T10" fmla="*/ 0 h 1824"/>
                  <a:gd name="T11" fmla="*/ 2880 w 2880"/>
                  <a:gd name="T12" fmla="*/ 1824 h 18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0" h="1824">
                    <a:moveTo>
                      <a:pt x="0" y="0"/>
                    </a:moveTo>
                    <a:lnTo>
                      <a:pt x="0" y="1824"/>
                    </a:lnTo>
                    <a:lnTo>
                      <a:pt x="2880" y="1824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2" name="Text Box 21"/>
              <p:cNvSpPr txBox="1">
                <a:spLocks noChangeArrowheads="1"/>
              </p:cNvSpPr>
              <p:nvPr/>
            </p:nvSpPr>
            <p:spPr bwMode="auto">
              <a:xfrm>
                <a:off x="625" y="2209"/>
                <a:ext cx="278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 dirty="0">
                    <a:latin typeface="Times New Roman" pitchFamily="-110" charset="0"/>
                  </a:rPr>
                  <a:t>A</a:t>
                </a:r>
              </a:p>
            </p:txBody>
          </p:sp>
          <p:sp>
            <p:nvSpPr>
              <p:cNvPr id="7193" name="Text Box 22"/>
              <p:cNvSpPr txBox="1">
                <a:spLocks noChangeArrowheads="1"/>
              </p:cNvSpPr>
              <p:nvPr/>
            </p:nvSpPr>
            <p:spPr bwMode="auto">
              <a:xfrm>
                <a:off x="588" y="2621"/>
                <a:ext cx="265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>
                    <a:latin typeface="Times New Roman" pitchFamily="-110" charset="0"/>
                  </a:rPr>
                  <a:t>B</a:t>
                </a:r>
              </a:p>
            </p:txBody>
          </p:sp>
          <p:sp>
            <p:nvSpPr>
              <p:cNvPr id="7194" name="Text Box 23"/>
              <p:cNvSpPr txBox="1">
                <a:spLocks noChangeArrowheads="1"/>
              </p:cNvSpPr>
              <p:nvPr/>
            </p:nvSpPr>
            <p:spPr bwMode="auto">
              <a:xfrm>
                <a:off x="912" y="2208"/>
                <a:ext cx="265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>
                    <a:latin typeface="Times New Roman" pitchFamily="-110" charset="0"/>
                  </a:rPr>
                  <a:t>C</a:t>
                </a:r>
              </a:p>
            </p:txBody>
          </p:sp>
          <p:sp>
            <p:nvSpPr>
              <p:cNvPr id="7195" name="Text Box 24"/>
              <p:cNvSpPr txBox="1">
                <a:spLocks noChangeArrowheads="1"/>
              </p:cNvSpPr>
              <p:nvPr/>
            </p:nvSpPr>
            <p:spPr bwMode="auto">
              <a:xfrm>
                <a:off x="869" y="3245"/>
                <a:ext cx="278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>
                    <a:latin typeface="Times New Roman" pitchFamily="-110" charset="0"/>
                  </a:rPr>
                  <a:t>D</a:t>
                </a:r>
              </a:p>
            </p:txBody>
          </p:sp>
          <p:sp>
            <p:nvSpPr>
              <p:cNvPr id="7196" name="Text Box 25"/>
              <p:cNvSpPr txBox="1">
                <a:spLocks noChangeArrowheads="1"/>
              </p:cNvSpPr>
              <p:nvPr/>
            </p:nvSpPr>
            <p:spPr bwMode="auto">
              <a:xfrm>
                <a:off x="1344" y="3024"/>
                <a:ext cx="253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>
                    <a:latin typeface="Times New Roman" pitchFamily="-110" charset="0"/>
                  </a:rPr>
                  <a:t>E</a:t>
                </a:r>
              </a:p>
            </p:txBody>
          </p:sp>
          <p:sp>
            <p:nvSpPr>
              <p:cNvPr id="7197" name="Text Box 26"/>
              <p:cNvSpPr txBox="1">
                <a:spLocks noChangeArrowheads="1"/>
              </p:cNvSpPr>
              <p:nvPr/>
            </p:nvSpPr>
            <p:spPr bwMode="auto">
              <a:xfrm flipH="1">
                <a:off x="1868" y="2670"/>
                <a:ext cx="259" cy="330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 dirty="0">
                    <a:latin typeface="Times New Roman" pitchFamily="-110" charset="0"/>
                  </a:rPr>
                  <a:t>F</a:t>
                </a:r>
              </a:p>
            </p:txBody>
          </p:sp>
          <p:sp>
            <p:nvSpPr>
              <p:cNvPr id="7198" name="Text Box 27"/>
              <p:cNvSpPr txBox="1">
                <a:spLocks noChangeArrowheads="1"/>
              </p:cNvSpPr>
              <p:nvPr/>
            </p:nvSpPr>
            <p:spPr bwMode="auto">
              <a:xfrm>
                <a:off x="2165" y="2285"/>
                <a:ext cx="278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 dirty="0">
                    <a:latin typeface="Times New Roman" pitchFamily="-110" charset="0"/>
                  </a:rPr>
                  <a:t>G</a:t>
                </a:r>
              </a:p>
            </p:txBody>
          </p:sp>
          <p:sp>
            <p:nvSpPr>
              <p:cNvPr id="7201" name="Text Box 30"/>
              <p:cNvSpPr txBox="1">
                <a:spLocks noChangeArrowheads="1"/>
              </p:cNvSpPr>
              <p:nvPr/>
            </p:nvSpPr>
            <p:spPr bwMode="auto">
              <a:xfrm>
                <a:off x="2506" y="2928"/>
                <a:ext cx="241" cy="327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2800">
                    <a:latin typeface="Times New Roman" pitchFamily="-110" charset="0"/>
                  </a:rPr>
                  <a:t>J</a:t>
                </a:r>
              </a:p>
            </p:txBody>
          </p:sp>
          <p:sp>
            <p:nvSpPr>
              <p:cNvPr id="7202" name="Text Box 31"/>
              <p:cNvSpPr txBox="1">
                <a:spLocks noChangeArrowheads="1"/>
              </p:cNvSpPr>
              <p:nvPr/>
            </p:nvSpPr>
            <p:spPr bwMode="auto">
              <a:xfrm>
                <a:off x="1341" y="2455"/>
                <a:ext cx="287" cy="252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000" dirty="0">
                    <a:solidFill>
                      <a:srgbClr val="006600"/>
                    </a:solidFill>
                    <a:latin typeface="Times New Roman" pitchFamily="-110" charset="0"/>
                  </a:rPr>
                  <a:t>P1</a:t>
                </a:r>
                <a:endParaRPr lang="en-US" sz="2000" dirty="0">
                  <a:latin typeface="Times New Roman" pitchFamily="-110" charset="0"/>
                </a:endParaRPr>
              </a:p>
            </p:txBody>
          </p:sp>
          <p:sp>
            <p:nvSpPr>
              <p:cNvPr id="7203" name="Text Box 32"/>
              <p:cNvSpPr txBox="1">
                <a:spLocks noChangeArrowheads="1"/>
              </p:cNvSpPr>
              <p:nvPr/>
            </p:nvSpPr>
            <p:spPr bwMode="auto">
              <a:xfrm>
                <a:off x="1770" y="3338"/>
                <a:ext cx="287" cy="252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000" dirty="0">
                    <a:solidFill>
                      <a:srgbClr val="006600"/>
                    </a:solidFill>
                    <a:latin typeface="Times New Roman" pitchFamily="-110" charset="0"/>
                  </a:rPr>
                  <a:t>P2</a:t>
                </a:r>
                <a:endParaRPr lang="en-US" sz="2000" dirty="0">
                  <a:latin typeface="Times New Roman" pitchFamily="-110" charset="0"/>
                </a:endParaRPr>
              </a:p>
            </p:txBody>
          </p:sp>
          <p:sp>
            <p:nvSpPr>
              <p:cNvPr id="7204" name="Text Box 33"/>
              <p:cNvSpPr txBox="1">
                <a:spLocks noChangeArrowheads="1"/>
              </p:cNvSpPr>
              <p:nvPr/>
            </p:nvSpPr>
            <p:spPr bwMode="auto">
              <a:xfrm>
                <a:off x="2021" y="2979"/>
                <a:ext cx="366" cy="252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squar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000" dirty="0">
                    <a:solidFill>
                      <a:srgbClr val="006600"/>
                    </a:solidFill>
                    <a:latin typeface="Times New Roman" pitchFamily="-110" charset="0"/>
                  </a:rPr>
                  <a:t>P3</a:t>
                </a:r>
                <a:endParaRPr lang="en-US" sz="2000" dirty="0">
                  <a:latin typeface="Times New Roman" pitchFamily="-110" charset="0"/>
                </a:endParaRPr>
              </a:p>
            </p:txBody>
          </p:sp>
          <p:sp>
            <p:nvSpPr>
              <p:cNvPr id="7205" name="Text Box 34"/>
              <p:cNvSpPr txBox="1">
                <a:spLocks noChangeArrowheads="1"/>
              </p:cNvSpPr>
              <p:nvPr/>
            </p:nvSpPr>
            <p:spPr bwMode="auto">
              <a:xfrm>
                <a:off x="2542" y="3326"/>
                <a:ext cx="287" cy="252"/>
              </a:xfrm>
              <a:prstGeom prst="rect">
                <a:avLst/>
              </a:prstGeom>
              <a:noFill/>
              <a:ln w="3175">
                <a:noFill/>
                <a:miter lim="800000"/>
                <a:headEnd type="none" w="sm" len="sm"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000" dirty="0">
                    <a:solidFill>
                      <a:srgbClr val="006600"/>
                    </a:solidFill>
                    <a:latin typeface="Times New Roman" pitchFamily="-110" charset="0"/>
                  </a:rPr>
                  <a:t>P4</a:t>
                </a:r>
                <a:endParaRPr lang="en-US" sz="2000" dirty="0">
                  <a:latin typeface="Times New Roman" pitchFamily="-110" charset="0"/>
                </a:endParaRPr>
              </a:p>
            </p:txBody>
          </p:sp>
        </p:grpSp>
        <p:sp>
          <p:nvSpPr>
            <p:cNvPr id="7173" name="Oval 35"/>
            <p:cNvSpPr>
              <a:spLocks noChangeArrowheads="1"/>
            </p:cNvSpPr>
            <p:nvPr/>
          </p:nvSpPr>
          <p:spPr bwMode="auto">
            <a:xfrm>
              <a:off x="1824" y="3072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5" name="Text Box 37"/>
            <p:cNvSpPr txBox="1">
              <a:spLocks noChangeArrowheads="1"/>
            </p:cNvSpPr>
            <p:nvPr/>
          </p:nvSpPr>
          <p:spPr bwMode="auto">
            <a:xfrm>
              <a:off x="1749" y="3039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i="1">
                  <a:latin typeface="Times New Roman" pitchFamily="-110" charset="0"/>
                </a:rPr>
                <a:t>q</a:t>
              </a:r>
              <a:endParaRPr lang="en-US">
                <a:latin typeface="Times New Roman" pitchFamily="-110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4492881" y="3472144"/>
            <a:ext cx="1178950" cy="1174036"/>
          </a:xfrm>
          <a:prstGeom prst="ellipse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54"/>
          <p:cNvSpPr>
            <a:spLocks noChangeArrowheads="1"/>
          </p:cNvSpPr>
          <p:nvPr/>
        </p:nvSpPr>
        <p:spPr bwMode="auto">
          <a:xfrm>
            <a:off x="2684206" y="5925936"/>
            <a:ext cx="6352614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r"/>
            <a:r>
              <a:rPr lang="is-IS" sz="2000" i="1">
                <a:solidFill>
                  <a:schemeClr val="accent2"/>
                </a:solidFill>
              </a:rPr>
              <a:t>…a tight range is preferred, that is, we prefer the largest posisble lower bound and smallerest upperbound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17"/>
    </mc:Choice>
    <mc:Fallback xmlns="">
      <p:transition spd="slow" advTm="216717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previous algorithm must access all the points</a:t>
                </a:r>
              </a:p>
              <a:p>
                <a:r>
                  <a:rPr lang="en-AU" dirty="0"/>
                  <a:t>BBS</a:t>
                </a:r>
              </a:p>
              <a:p>
                <a:pPr lvl="1"/>
                <a:r>
                  <a:rPr lang="en-AU" dirty="0"/>
                  <a:t>A variation of the BF algorithm</a:t>
                </a:r>
              </a:p>
              <a:p>
                <a:pPr lvl="1"/>
                <a:r>
                  <a:rPr lang="en-AU" dirty="0"/>
                  <a:t>It accesses the nodes of the R-tree in ascending order of their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𝑀𝑖𝑛𝐷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𝑖𝑠𝑡</m:t>
                    </m:r>
                  </m:oMath>
                </a14:m>
                <a:r>
                  <a:rPr lang="en-AU" dirty="0"/>
                  <a:t>s from the origin</a:t>
                </a:r>
              </a:p>
              <a:p>
                <a:pPr lvl="1"/>
                <a:r>
                  <a:rPr lang="en-AU" dirty="0"/>
                  <a:t>Different from NN search</a:t>
                </a:r>
              </a:p>
              <a:p>
                <a:pPr lvl="2"/>
                <a:r>
                  <a:rPr lang="en-AU" dirty="0"/>
                  <a:t>Once MBR in its entirely is dominated by a skyline point already found, it can be pruned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311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7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2"/>
    </mc:Choice>
    <mc:Fallback xmlns="">
      <p:transition spd="slow" advTm="56352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69C3-3498-48B8-AEDB-434556BA9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295400"/>
            <a:ext cx="8147051" cy="4953000"/>
          </a:xfrm>
        </p:spPr>
        <p:txBody>
          <a:bodyPr>
            <a:normAutofit/>
          </a:bodyPr>
          <a:lstStyle/>
          <a:p>
            <a:r>
              <a:rPr lang="en-AU" dirty="0"/>
              <a:t>Access the root, put the MBRs in a sorted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61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316662"/>
                  </p:ext>
                </p:extLst>
              </p:nvPr>
            </p:nvGraphicFramePr>
            <p:xfrm>
              <a:off x="7456072" y="2675436"/>
              <a:ext cx="849727" cy="7961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316662"/>
                  </p:ext>
                </p:extLst>
              </p:nvPr>
            </p:nvGraphicFramePr>
            <p:xfrm>
              <a:off x="7456072" y="2675436"/>
              <a:ext cx="849727" cy="7961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14" t="-1515" r="-1429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14" t="-101515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7982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9"/>
    </mc:Choice>
    <mc:Fallback xmlns="">
      <p:transition spd="slow" advTm="2176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1"/>
                <a:r>
                  <a:rPr lang="en-AU" dirty="0"/>
                  <a:t>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AU" dirty="0"/>
                  <a:t> into the heap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311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62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597332"/>
                  </p:ext>
                </p:extLst>
              </p:nvPr>
            </p:nvGraphicFramePr>
            <p:xfrm>
              <a:off x="7456072" y="2675436"/>
              <a:ext cx="84972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8597332"/>
                  </p:ext>
                </p:extLst>
              </p:nvPr>
            </p:nvGraphicFramePr>
            <p:xfrm>
              <a:off x="7456072" y="2675436"/>
              <a:ext cx="84972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515" r="-1429" b="-3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101515" r="-1429" b="-2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204615" r="-142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4" t="-300000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058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6"/>
    </mc:Choice>
    <mc:Fallback xmlns="">
      <p:transition spd="slow" advTm="3239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Insert all its point into the list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63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695042"/>
                  </p:ext>
                </p:extLst>
              </p:nvPr>
            </p:nvGraphicFramePr>
            <p:xfrm>
              <a:off x="7479926" y="2193181"/>
              <a:ext cx="849727" cy="24439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4479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695042"/>
                  </p:ext>
                </p:extLst>
              </p:nvPr>
            </p:nvGraphicFramePr>
            <p:xfrm>
              <a:off x="7479926" y="2193181"/>
              <a:ext cx="849727" cy="24439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1538" r="-1429" b="-52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447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89189" r="-1429" b="-35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212121" r="-1429" b="-3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316923" r="-1429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404478" r="-142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29" t="-520000" r="-1429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EDD6023-95D6-4564-8A4D-7581F24E4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226362"/>
                  </p:ext>
                </p:extLst>
              </p:nvPr>
            </p:nvGraphicFramePr>
            <p:xfrm>
              <a:off x="6205242" y="2193181"/>
              <a:ext cx="84972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EDD6023-95D6-4564-8A4D-7581F24E43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226362"/>
                  </p:ext>
                </p:extLst>
              </p:nvPr>
            </p:nvGraphicFramePr>
            <p:xfrm>
              <a:off x="6205242" y="2193181"/>
              <a:ext cx="84972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1515" r="-1418" b="-3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103077" r="-1418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200000" r="-1418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304615" r="-1418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99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97"/>
    </mc:Choice>
    <mc:Fallback xmlns="">
      <p:transition spd="slow" advTm="30597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AU" dirty="0"/>
                  <a:t> from the list</a:t>
                </a:r>
              </a:p>
              <a:p>
                <a:pPr lvl="1"/>
                <a:r>
                  <a:rPr lang="en-AU" dirty="0"/>
                  <a:t>This is the first skyline point found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5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64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802280"/>
                  </p:ext>
                </p:extLst>
              </p:nvPr>
            </p:nvGraphicFramePr>
            <p:xfrm>
              <a:off x="7478091" y="2193181"/>
              <a:ext cx="849727" cy="2045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479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802280"/>
                  </p:ext>
                </p:extLst>
              </p:nvPr>
            </p:nvGraphicFramePr>
            <p:xfrm>
              <a:off x="7478091" y="2193181"/>
              <a:ext cx="849727" cy="2045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47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351" r="-1418" b="-35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15385" r="-1418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212121" r="-1418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312121" r="-1418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412121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854C2DE-04A8-4147-AA68-8A6B8509C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6653837"/>
                  </p:ext>
                </p:extLst>
              </p:nvPr>
            </p:nvGraphicFramePr>
            <p:xfrm>
              <a:off x="6203407" y="1795099"/>
              <a:ext cx="849727" cy="24439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4479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854C2DE-04A8-4147-AA68-8A6B8509C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6653837"/>
                  </p:ext>
                </p:extLst>
              </p:nvPr>
            </p:nvGraphicFramePr>
            <p:xfrm>
              <a:off x="6203407" y="1795099"/>
              <a:ext cx="849727" cy="24439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1538" r="-1418" b="-52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3318256"/>
                      </a:ext>
                    </a:extLst>
                  </a:tr>
                  <a:tr h="447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89189" r="-1418" b="-35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212121" r="-1418" b="-3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316923" r="-1418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404478" r="-141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9" t="-520000" r="-1418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AECA334-E3F4-3549-AE6B-884EEFCE1F83}"/>
              </a:ext>
            </a:extLst>
          </p:cNvPr>
          <p:cNvSpPr/>
          <p:nvPr/>
        </p:nvSpPr>
        <p:spPr>
          <a:xfrm>
            <a:off x="1424548" y="5562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1"/>
    </mc:Choice>
    <mc:Fallback xmlns="">
      <p:transition spd="slow" advTm="2054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Access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Insert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in the list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311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65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358884"/>
                  </p:ext>
                </p:extLst>
              </p:nvPr>
            </p:nvGraphicFramePr>
            <p:xfrm>
              <a:off x="7478091" y="2193181"/>
              <a:ext cx="849727" cy="23995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358884"/>
                  </p:ext>
                </p:extLst>
              </p:nvPr>
            </p:nvGraphicFramePr>
            <p:xfrm>
              <a:off x="7478091" y="2193181"/>
              <a:ext cx="849727" cy="23995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515" r="-1418" b="-5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03077" r="-1418" b="-40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97015" r="-1418" b="-2970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306154" r="-1418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400000" r="-1418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500000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4AB768-16A7-4F2D-980F-08CFF9F685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884767"/>
                  </p:ext>
                </p:extLst>
              </p:nvPr>
            </p:nvGraphicFramePr>
            <p:xfrm>
              <a:off x="6310658" y="2193180"/>
              <a:ext cx="849727" cy="2045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479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74AB768-16A7-4F2D-980F-08CFF9F685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884767"/>
                  </p:ext>
                </p:extLst>
              </p:nvPr>
            </p:nvGraphicFramePr>
            <p:xfrm>
              <a:off x="6310658" y="2193180"/>
              <a:ext cx="849727" cy="2045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479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351" r="-1429" b="-35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626404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15385" r="-1429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212121" r="-1429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312121" r="-1429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412121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3611EF13-4C1A-DC4B-91A4-7AB550D23AAC}"/>
              </a:ext>
            </a:extLst>
          </p:cNvPr>
          <p:cNvSpPr/>
          <p:nvPr/>
        </p:nvSpPr>
        <p:spPr>
          <a:xfrm>
            <a:off x="1424548" y="5562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4"/>
    </mc:Choice>
    <mc:Fallback xmlns="">
      <p:transition spd="slow" advTm="2752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1"/>
                <a:r>
                  <a:rPr lang="en-AU" dirty="0"/>
                  <a:t>Second </a:t>
                </a:r>
                <a:r>
                  <a:rPr lang="en-US" altLang="zh-CN" dirty="0"/>
                  <a:t>skyline point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66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454294"/>
                  </p:ext>
                </p:extLst>
              </p:nvPr>
            </p:nvGraphicFramePr>
            <p:xfrm>
              <a:off x="7478091" y="2193181"/>
              <a:ext cx="849727" cy="2001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454294"/>
                  </p:ext>
                </p:extLst>
              </p:nvPr>
            </p:nvGraphicFramePr>
            <p:xfrm>
              <a:off x="7478091" y="2193181"/>
              <a:ext cx="849727" cy="2001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515" r="-1418" b="-4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01515" r="-1418" b="-3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201515" r="-1418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301515" r="-1418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401515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4A2CD1F-F083-492A-B17C-FCF98BE1F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18578"/>
                  </p:ext>
                </p:extLst>
              </p:nvPr>
            </p:nvGraphicFramePr>
            <p:xfrm>
              <a:off x="6383885" y="1801295"/>
              <a:ext cx="849727" cy="23995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4A2CD1F-F083-492A-B17C-FCF98BE1F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3918578"/>
                  </p:ext>
                </p:extLst>
              </p:nvPr>
            </p:nvGraphicFramePr>
            <p:xfrm>
              <a:off x="6383885" y="1801295"/>
              <a:ext cx="849727" cy="23995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515" r="-1429" b="-5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04594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03077" r="-1429" b="-40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97015" r="-1429" b="-2970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306154" r="-1429" b="-2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400000" r="-1429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500000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56DE8E9-5737-AF4C-9F87-61221A6CF29B}"/>
              </a:ext>
            </a:extLst>
          </p:cNvPr>
          <p:cNvSpPr/>
          <p:nvPr/>
        </p:nvSpPr>
        <p:spPr>
          <a:xfrm>
            <a:off x="1424548" y="5562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89E3D2-FD9B-9F4B-8630-DE90300542B0}"/>
              </a:ext>
            </a:extLst>
          </p:cNvPr>
          <p:cNvSpPr/>
          <p:nvPr/>
        </p:nvSpPr>
        <p:spPr>
          <a:xfrm>
            <a:off x="1930496" y="5816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8"/>
    </mc:Choice>
    <mc:Fallback xmlns="">
      <p:transition spd="slow" advTm="19098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AU" b="0" dirty="0"/>
                  <a:t> is discarded </a:t>
                </a:r>
              </a:p>
              <a:p>
                <a:pPr lvl="1"/>
                <a:r>
                  <a:rPr lang="en-AU" dirty="0"/>
                  <a:t>L</a:t>
                </a:r>
                <a:r>
                  <a:rPr lang="en-AU" b="0" dirty="0"/>
                  <a:t>ower-left corner is dominated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1"/>
                <a:r>
                  <a:rPr lang="en-AU" dirty="0"/>
                  <a:t>No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AU" b="0" dirty="0"/>
                  <a:t> can possibly be in the skyline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AU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b="0" dirty="0"/>
                  <a:t> are also discarded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311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67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1093932"/>
                  </p:ext>
                </p:extLst>
              </p:nvPr>
            </p:nvGraphicFramePr>
            <p:xfrm>
              <a:off x="7478091" y="2193181"/>
              <a:ext cx="849727" cy="8016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1093932"/>
                  </p:ext>
                </p:extLst>
              </p:nvPr>
            </p:nvGraphicFramePr>
            <p:xfrm>
              <a:off x="7478091" y="2193181"/>
              <a:ext cx="849727" cy="8016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493" r="-1418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09" t="-103030" r="-141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2DF812F-70AA-4050-AC09-A38470900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370868"/>
                  </p:ext>
                </p:extLst>
              </p:nvPr>
            </p:nvGraphicFramePr>
            <p:xfrm>
              <a:off x="6383885" y="2193181"/>
              <a:ext cx="849727" cy="2001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2DF812F-70AA-4050-AC09-A38470900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370868"/>
                  </p:ext>
                </p:extLst>
              </p:nvPr>
            </p:nvGraphicFramePr>
            <p:xfrm>
              <a:off x="6383885" y="2193181"/>
              <a:ext cx="849727" cy="2001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515" r="-1429" b="-4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9601518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01515" r="-1429" b="-3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001736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201515" r="-1429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790042"/>
                      </a:ext>
                    </a:extLst>
                  </a:tr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301515" r="-1429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401515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FF094F8-0C4E-3847-9A96-EDB69465F9EB}"/>
              </a:ext>
            </a:extLst>
          </p:cNvPr>
          <p:cNvSpPr/>
          <p:nvPr/>
        </p:nvSpPr>
        <p:spPr>
          <a:xfrm>
            <a:off x="1424548" y="5562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F90B65-C661-094B-BCFE-F19D04390B2F}"/>
              </a:ext>
            </a:extLst>
          </p:cNvPr>
          <p:cNvSpPr/>
          <p:nvPr/>
        </p:nvSpPr>
        <p:spPr>
          <a:xfrm>
            <a:off x="1930496" y="5816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31"/>
    </mc:Choice>
    <mc:Fallback xmlns="">
      <p:transition spd="slow" advTm="8013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 and Bound S</a:t>
            </a:r>
            <a:r>
              <a:rPr lang="en-US" altLang="zh-CN" dirty="0"/>
              <a:t>kyline (BBS)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</p:spPr>
            <p:txBody>
              <a:bodyPr>
                <a:normAutofit/>
              </a:bodyPr>
              <a:lstStyle/>
              <a:p>
                <a:r>
                  <a:rPr lang="en-AU" b="0" dirty="0"/>
                  <a:t>Access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AU" b="0" dirty="0"/>
                  <a:t> can be discarded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b="0" dirty="0"/>
                  <a:t> is a skyline</a:t>
                </a:r>
              </a:p>
              <a:p>
                <a:pPr lvl="1"/>
                <a:r>
                  <a:rPr lang="en-AU" dirty="0"/>
                  <a:t>Find the last skyline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AU" b="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AU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147051" cy="4953000"/>
              </a:xfrm>
              <a:blipFill>
                <a:blip r:embed="rId4"/>
                <a:stretch>
                  <a:fillRect l="-524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68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A6D41-598A-4926-8322-B889C7DF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932" y="4461668"/>
            <a:ext cx="4951906" cy="1952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C5E1D-64FC-4135-A789-35B7BDDE0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6" y="3415140"/>
            <a:ext cx="3219262" cy="3263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88867"/>
                  </p:ext>
                </p:extLst>
              </p:nvPr>
            </p:nvGraphicFramePr>
            <p:xfrm>
              <a:off x="6593887" y="2174048"/>
              <a:ext cx="99626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626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813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7709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8FEFD5-765C-4AA1-88EA-F8C58679CE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88867"/>
                  </p:ext>
                </p:extLst>
              </p:nvPr>
            </p:nvGraphicFramePr>
            <p:xfrm>
              <a:off x="6593887" y="2174048"/>
              <a:ext cx="996267" cy="15923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626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6" t="-1515" r="-1212" b="-30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6" t="-103077" r="-1212" b="-2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9813023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6" t="-200000" r="-1212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6" t="-304615" r="-1212" b="-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07709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7360E58-5B97-45BC-87E0-3DCF1204C3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0387"/>
                  </p:ext>
                </p:extLst>
              </p:nvPr>
            </p:nvGraphicFramePr>
            <p:xfrm>
              <a:off x="5426454" y="2174048"/>
              <a:ext cx="849727" cy="8016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7360E58-5B97-45BC-87E0-3DCF1204C3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0387"/>
                  </p:ext>
                </p:extLst>
              </p:nvPr>
            </p:nvGraphicFramePr>
            <p:xfrm>
              <a:off x="5426454" y="2174048"/>
              <a:ext cx="849727" cy="8016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9727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4036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493" r="-1429" b="-10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32669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14" t="-103030" r="-142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BF4A68E-9040-4B47-85D9-7A0883B6A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562136"/>
                  </p:ext>
                </p:extLst>
              </p:nvPr>
            </p:nvGraphicFramePr>
            <p:xfrm>
              <a:off x="7804468" y="2174048"/>
              <a:ext cx="1158762" cy="7961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8762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82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104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07709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BF4A68E-9040-4B47-85D9-7A0883B6A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562136"/>
                  </p:ext>
                </p:extLst>
              </p:nvPr>
            </p:nvGraphicFramePr>
            <p:xfrm>
              <a:off x="7804468" y="2174048"/>
              <a:ext cx="1158762" cy="7961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8762">
                      <a:extLst>
                        <a:ext uri="{9D8B030D-6E8A-4147-A177-3AD203B41FA5}">
                          <a16:colId xmlns:a16="http://schemas.microsoft.com/office/drawing/2014/main" val="3349601307"/>
                        </a:ext>
                      </a:extLst>
                    </a:gridCol>
                  </a:tblGrid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24" t="-1515" r="-1047" b="-10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3857047"/>
                      </a:ext>
                    </a:extLst>
                  </a:tr>
                  <a:tr h="398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24" t="-101515" r="-1047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07709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13FBE1DC-9BD2-BA43-974E-0E591386901E}"/>
              </a:ext>
            </a:extLst>
          </p:cNvPr>
          <p:cNvSpPr/>
          <p:nvPr/>
        </p:nvSpPr>
        <p:spPr>
          <a:xfrm>
            <a:off x="1424548" y="5562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216419-F9E4-694A-BBB8-B754DE7D7F86}"/>
              </a:ext>
            </a:extLst>
          </p:cNvPr>
          <p:cNvSpPr/>
          <p:nvPr/>
        </p:nvSpPr>
        <p:spPr>
          <a:xfrm>
            <a:off x="1930496" y="58166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1A2E10-5247-2248-83E6-752B7D7CC5B4}"/>
              </a:ext>
            </a:extLst>
          </p:cNvPr>
          <p:cNvSpPr/>
          <p:nvPr/>
        </p:nvSpPr>
        <p:spPr>
          <a:xfrm>
            <a:off x="897563" y="3987800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699887-730E-D349-AAD4-194827574D17}"/>
              </a:ext>
            </a:extLst>
          </p:cNvPr>
          <p:cNvSpPr/>
          <p:nvPr/>
        </p:nvSpPr>
        <p:spPr>
          <a:xfrm>
            <a:off x="3014230" y="6061641"/>
            <a:ext cx="177421" cy="186759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34"/>
    </mc:Choice>
    <mc:Fallback xmlns="">
      <p:transition spd="slow" advTm="8943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Optimality of BBS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8361365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It accesses the least number of nodes among all the algorithms that correctly finds the skyline using the same R-tree without modifying the structure</a:t>
                </a:r>
                <a:endParaRPr lang="en-AU" b="0" dirty="0"/>
              </a:p>
              <a:p>
                <a:pPr lvl="1"/>
                <a:r>
                  <a:rPr lang="en-US" altLang="zh-CN" b="0" dirty="0"/>
                  <a:t>Search Region</a:t>
                </a:r>
              </a:p>
              <a:p>
                <a:pPr lvl="2"/>
                <a:r>
                  <a:rPr lang="en-US" altLang="zh-CN" dirty="0"/>
                  <a:t>The union of the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 that are not dominated by any skyline point </a:t>
                </a:r>
              </a:p>
              <a:p>
                <a:pPr lvl="2"/>
                <a:r>
                  <a:rPr lang="en-US" b="0" dirty="0"/>
                  <a:t>Any correct algorithm must access all the nodes whose MBRs intersect the search region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8361365" cy="4953000"/>
              </a:xfrm>
              <a:blipFill>
                <a:blip r:embed="rId4"/>
                <a:stretch>
                  <a:fillRect l="-511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69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D50E8-BAB7-4622-99BD-42BB0EF51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50" y="3545274"/>
            <a:ext cx="3256678" cy="3236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1EE3BC-4F47-4AB0-BF80-918354D2B6B6}"/>
              </a:ext>
            </a:extLst>
          </p:cNvPr>
          <p:cNvSpPr txBox="1">
            <a:spLocks/>
          </p:cNvSpPr>
          <p:nvPr/>
        </p:nvSpPr>
        <p:spPr>
          <a:xfrm>
            <a:off x="498472" y="3783012"/>
            <a:ext cx="5104687" cy="832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auto">
              <a:spcAft>
                <a:spcPts val="0"/>
              </a:spcAft>
            </a:pPr>
            <a:r>
              <a:rPr lang="en-US" dirty="0"/>
              <a:t>BBS accesses only the nodes whose MBRs intersect with the search region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98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07"/>
    </mc:Choice>
    <mc:Fallback xmlns="">
      <p:transition spd="slow" advTm="1184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MBR Face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MBR is a multi-dimensional rectangle, which is the minimal rectangle that fully encloses an object or a set of objects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MBR Face Property</a:t>
            </a:r>
            <a:r>
              <a:rPr lang="en-US" dirty="0"/>
              <a:t>: Every face of the MBR contains at least one point of an object in the database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8286" y="3984548"/>
            <a:ext cx="3564048" cy="1839132"/>
            <a:chOff x="1219200" y="1903413"/>
            <a:chExt cx="6734175" cy="4049712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219200" y="1903413"/>
              <a:ext cx="6704013" cy="4038600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19200" y="1905000"/>
              <a:ext cx="3581400" cy="2514600"/>
            </a:xfrm>
            <a:prstGeom prst="rect">
              <a:avLst/>
            </a:prstGeom>
            <a:noFill/>
            <a:ln w="508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562600" y="4343400"/>
              <a:ext cx="2362200" cy="1600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219200" y="1905000"/>
              <a:ext cx="1219200" cy="762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733800" y="2819400"/>
              <a:ext cx="1066800" cy="1600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732213" y="2819400"/>
              <a:ext cx="1077912" cy="1595438"/>
            </a:xfrm>
            <a:custGeom>
              <a:avLst/>
              <a:gdLst>
                <a:gd name="T0" fmla="*/ 286 w 679"/>
                <a:gd name="T1" fmla="*/ 2 h 1352"/>
                <a:gd name="T2" fmla="*/ 214 w 679"/>
                <a:gd name="T3" fmla="*/ 101 h 1352"/>
                <a:gd name="T4" fmla="*/ 124 w 679"/>
                <a:gd name="T5" fmla="*/ 200 h 1352"/>
                <a:gd name="T6" fmla="*/ 88 w 679"/>
                <a:gd name="T7" fmla="*/ 245 h 1352"/>
                <a:gd name="T8" fmla="*/ 52 w 679"/>
                <a:gd name="T9" fmla="*/ 326 h 1352"/>
                <a:gd name="T10" fmla="*/ 7 w 679"/>
                <a:gd name="T11" fmla="*/ 407 h 1352"/>
                <a:gd name="T12" fmla="*/ 70 w 679"/>
                <a:gd name="T13" fmla="*/ 614 h 1352"/>
                <a:gd name="T14" fmla="*/ 88 w 679"/>
                <a:gd name="T15" fmla="*/ 677 h 1352"/>
                <a:gd name="T16" fmla="*/ 106 w 679"/>
                <a:gd name="T17" fmla="*/ 704 h 1352"/>
                <a:gd name="T18" fmla="*/ 142 w 679"/>
                <a:gd name="T19" fmla="*/ 785 h 1352"/>
                <a:gd name="T20" fmla="*/ 205 w 679"/>
                <a:gd name="T21" fmla="*/ 965 h 1352"/>
                <a:gd name="T22" fmla="*/ 214 w 679"/>
                <a:gd name="T23" fmla="*/ 1001 h 1352"/>
                <a:gd name="T24" fmla="*/ 250 w 679"/>
                <a:gd name="T25" fmla="*/ 1055 h 1352"/>
                <a:gd name="T26" fmla="*/ 313 w 679"/>
                <a:gd name="T27" fmla="*/ 1172 h 1352"/>
                <a:gd name="T28" fmla="*/ 322 w 679"/>
                <a:gd name="T29" fmla="*/ 1199 h 1352"/>
                <a:gd name="T30" fmla="*/ 421 w 679"/>
                <a:gd name="T31" fmla="*/ 1352 h 1352"/>
                <a:gd name="T32" fmla="*/ 664 w 679"/>
                <a:gd name="T33" fmla="*/ 1190 h 1352"/>
                <a:gd name="T34" fmla="*/ 637 w 679"/>
                <a:gd name="T35" fmla="*/ 1055 h 1352"/>
                <a:gd name="T36" fmla="*/ 619 w 679"/>
                <a:gd name="T37" fmla="*/ 1001 h 1352"/>
                <a:gd name="T38" fmla="*/ 610 w 679"/>
                <a:gd name="T39" fmla="*/ 974 h 1352"/>
                <a:gd name="T40" fmla="*/ 592 w 679"/>
                <a:gd name="T41" fmla="*/ 551 h 1352"/>
                <a:gd name="T42" fmla="*/ 493 w 679"/>
                <a:gd name="T43" fmla="*/ 119 h 1352"/>
                <a:gd name="T44" fmla="*/ 439 w 679"/>
                <a:gd name="T45" fmla="*/ 101 h 1352"/>
                <a:gd name="T46" fmla="*/ 331 w 679"/>
                <a:gd name="T47" fmla="*/ 56 h 1352"/>
                <a:gd name="T48" fmla="*/ 313 w 679"/>
                <a:gd name="T49" fmla="*/ 29 h 1352"/>
                <a:gd name="T50" fmla="*/ 286 w 679"/>
                <a:gd name="T51" fmla="*/ 2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9" h="1352">
                  <a:moveTo>
                    <a:pt x="286" y="2"/>
                  </a:moveTo>
                  <a:cubicBezTo>
                    <a:pt x="271" y="46"/>
                    <a:pt x="251" y="76"/>
                    <a:pt x="214" y="101"/>
                  </a:cubicBezTo>
                  <a:cubicBezTo>
                    <a:pt x="190" y="138"/>
                    <a:pt x="160" y="176"/>
                    <a:pt x="124" y="200"/>
                  </a:cubicBezTo>
                  <a:cubicBezTo>
                    <a:pt x="101" y="268"/>
                    <a:pt x="135" y="187"/>
                    <a:pt x="88" y="245"/>
                  </a:cubicBezTo>
                  <a:cubicBezTo>
                    <a:pt x="75" y="261"/>
                    <a:pt x="63" y="307"/>
                    <a:pt x="52" y="326"/>
                  </a:cubicBezTo>
                  <a:cubicBezTo>
                    <a:pt x="0" y="419"/>
                    <a:pt x="27" y="346"/>
                    <a:pt x="7" y="407"/>
                  </a:cubicBezTo>
                  <a:cubicBezTo>
                    <a:pt x="17" y="484"/>
                    <a:pt x="36" y="546"/>
                    <a:pt x="70" y="614"/>
                  </a:cubicBezTo>
                  <a:cubicBezTo>
                    <a:pt x="88" y="649"/>
                    <a:pt x="71" y="637"/>
                    <a:pt x="88" y="677"/>
                  </a:cubicBezTo>
                  <a:cubicBezTo>
                    <a:pt x="92" y="687"/>
                    <a:pt x="102" y="694"/>
                    <a:pt x="106" y="704"/>
                  </a:cubicBezTo>
                  <a:cubicBezTo>
                    <a:pt x="149" y="800"/>
                    <a:pt x="101" y="724"/>
                    <a:pt x="142" y="785"/>
                  </a:cubicBezTo>
                  <a:cubicBezTo>
                    <a:pt x="158" y="849"/>
                    <a:pt x="187" y="902"/>
                    <a:pt x="205" y="965"/>
                  </a:cubicBezTo>
                  <a:cubicBezTo>
                    <a:pt x="208" y="977"/>
                    <a:pt x="208" y="990"/>
                    <a:pt x="214" y="1001"/>
                  </a:cubicBezTo>
                  <a:cubicBezTo>
                    <a:pt x="224" y="1020"/>
                    <a:pt x="250" y="1055"/>
                    <a:pt x="250" y="1055"/>
                  </a:cubicBezTo>
                  <a:cubicBezTo>
                    <a:pt x="261" y="1101"/>
                    <a:pt x="287" y="1133"/>
                    <a:pt x="313" y="1172"/>
                  </a:cubicBezTo>
                  <a:cubicBezTo>
                    <a:pt x="318" y="1180"/>
                    <a:pt x="318" y="1191"/>
                    <a:pt x="322" y="1199"/>
                  </a:cubicBezTo>
                  <a:cubicBezTo>
                    <a:pt x="348" y="1251"/>
                    <a:pt x="371" y="1319"/>
                    <a:pt x="421" y="1352"/>
                  </a:cubicBezTo>
                  <a:cubicBezTo>
                    <a:pt x="513" y="1321"/>
                    <a:pt x="585" y="1243"/>
                    <a:pt x="664" y="1190"/>
                  </a:cubicBezTo>
                  <a:cubicBezTo>
                    <a:pt x="679" y="1144"/>
                    <a:pt x="652" y="1100"/>
                    <a:pt x="637" y="1055"/>
                  </a:cubicBezTo>
                  <a:cubicBezTo>
                    <a:pt x="631" y="1037"/>
                    <a:pt x="625" y="1019"/>
                    <a:pt x="619" y="1001"/>
                  </a:cubicBezTo>
                  <a:cubicBezTo>
                    <a:pt x="616" y="992"/>
                    <a:pt x="610" y="974"/>
                    <a:pt x="610" y="974"/>
                  </a:cubicBezTo>
                  <a:cubicBezTo>
                    <a:pt x="596" y="832"/>
                    <a:pt x="612" y="694"/>
                    <a:pt x="592" y="551"/>
                  </a:cubicBezTo>
                  <a:cubicBezTo>
                    <a:pt x="584" y="397"/>
                    <a:pt x="580" y="249"/>
                    <a:pt x="493" y="119"/>
                  </a:cubicBezTo>
                  <a:cubicBezTo>
                    <a:pt x="482" y="103"/>
                    <a:pt x="457" y="107"/>
                    <a:pt x="439" y="101"/>
                  </a:cubicBezTo>
                  <a:cubicBezTo>
                    <a:pt x="400" y="88"/>
                    <a:pt x="365" y="79"/>
                    <a:pt x="331" y="56"/>
                  </a:cubicBezTo>
                  <a:cubicBezTo>
                    <a:pt x="325" y="47"/>
                    <a:pt x="321" y="37"/>
                    <a:pt x="313" y="29"/>
                  </a:cubicBezTo>
                  <a:cubicBezTo>
                    <a:pt x="284" y="0"/>
                    <a:pt x="286" y="25"/>
                    <a:pt x="286" y="2"/>
                  </a:cubicBezTo>
                  <a:close/>
                </a:path>
              </a:pathLst>
            </a:custGeom>
            <a:solidFill>
              <a:srgbClr val="00FF00"/>
            </a:solidFill>
            <a:ln w="254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219200" y="1905000"/>
              <a:ext cx="1219200" cy="762000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572125" y="4357688"/>
              <a:ext cx="933450" cy="700087"/>
            </a:xfrm>
            <a:custGeom>
              <a:avLst/>
              <a:gdLst>
                <a:gd name="T0" fmla="*/ 288 w 588"/>
                <a:gd name="T1" fmla="*/ 0 h 441"/>
                <a:gd name="T2" fmla="*/ 198 w 588"/>
                <a:gd name="T3" fmla="*/ 54 h 441"/>
                <a:gd name="T4" fmla="*/ 144 w 588"/>
                <a:gd name="T5" fmla="*/ 90 h 441"/>
                <a:gd name="T6" fmla="*/ 117 w 588"/>
                <a:gd name="T7" fmla="*/ 108 h 441"/>
                <a:gd name="T8" fmla="*/ 0 w 588"/>
                <a:gd name="T9" fmla="*/ 261 h 441"/>
                <a:gd name="T10" fmla="*/ 144 w 588"/>
                <a:gd name="T11" fmla="*/ 387 h 441"/>
                <a:gd name="T12" fmla="*/ 198 w 588"/>
                <a:gd name="T13" fmla="*/ 423 h 441"/>
                <a:gd name="T14" fmla="*/ 225 w 588"/>
                <a:gd name="T15" fmla="*/ 441 h 441"/>
                <a:gd name="T16" fmla="*/ 324 w 588"/>
                <a:gd name="T17" fmla="*/ 396 h 441"/>
                <a:gd name="T18" fmla="*/ 351 w 588"/>
                <a:gd name="T19" fmla="*/ 378 h 441"/>
                <a:gd name="T20" fmla="*/ 468 w 588"/>
                <a:gd name="T21" fmla="*/ 261 h 441"/>
                <a:gd name="T22" fmla="*/ 576 w 588"/>
                <a:gd name="T23" fmla="*/ 189 h 441"/>
                <a:gd name="T24" fmla="*/ 585 w 588"/>
                <a:gd name="T25" fmla="*/ 162 h 441"/>
                <a:gd name="T26" fmla="*/ 504 w 588"/>
                <a:gd name="T27" fmla="*/ 99 h 441"/>
                <a:gd name="T28" fmla="*/ 423 w 588"/>
                <a:gd name="T29" fmla="*/ 72 h 441"/>
                <a:gd name="T30" fmla="*/ 342 w 588"/>
                <a:gd name="T31" fmla="*/ 18 h 441"/>
                <a:gd name="T32" fmla="*/ 288 w 588"/>
                <a:gd name="T33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8" h="441">
                  <a:moveTo>
                    <a:pt x="288" y="0"/>
                  </a:moveTo>
                  <a:cubicBezTo>
                    <a:pt x="257" y="21"/>
                    <a:pt x="229" y="32"/>
                    <a:pt x="198" y="54"/>
                  </a:cubicBezTo>
                  <a:cubicBezTo>
                    <a:pt x="180" y="66"/>
                    <a:pt x="162" y="78"/>
                    <a:pt x="144" y="90"/>
                  </a:cubicBezTo>
                  <a:cubicBezTo>
                    <a:pt x="135" y="96"/>
                    <a:pt x="117" y="108"/>
                    <a:pt x="117" y="108"/>
                  </a:cubicBezTo>
                  <a:cubicBezTo>
                    <a:pt x="90" y="188"/>
                    <a:pt x="53" y="208"/>
                    <a:pt x="0" y="261"/>
                  </a:cubicBezTo>
                  <a:cubicBezTo>
                    <a:pt x="47" y="331"/>
                    <a:pt x="75" y="341"/>
                    <a:pt x="144" y="387"/>
                  </a:cubicBezTo>
                  <a:cubicBezTo>
                    <a:pt x="162" y="399"/>
                    <a:pt x="180" y="411"/>
                    <a:pt x="198" y="423"/>
                  </a:cubicBezTo>
                  <a:cubicBezTo>
                    <a:pt x="207" y="429"/>
                    <a:pt x="225" y="441"/>
                    <a:pt x="225" y="441"/>
                  </a:cubicBezTo>
                  <a:cubicBezTo>
                    <a:pt x="291" y="428"/>
                    <a:pt x="257" y="440"/>
                    <a:pt x="324" y="396"/>
                  </a:cubicBezTo>
                  <a:cubicBezTo>
                    <a:pt x="333" y="390"/>
                    <a:pt x="351" y="378"/>
                    <a:pt x="351" y="378"/>
                  </a:cubicBezTo>
                  <a:cubicBezTo>
                    <a:pt x="391" y="318"/>
                    <a:pt x="414" y="306"/>
                    <a:pt x="468" y="261"/>
                  </a:cubicBezTo>
                  <a:cubicBezTo>
                    <a:pt x="503" y="232"/>
                    <a:pt x="532" y="204"/>
                    <a:pt x="576" y="189"/>
                  </a:cubicBezTo>
                  <a:cubicBezTo>
                    <a:pt x="579" y="180"/>
                    <a:pt x="588" y="171"/>
                    <a:pt x="585" y="162"/>
                  </a:cubicBezTo>
                  <a:cubicBezTo>
                    <a:pt x="579" y="145"/>
                    <a:pt x="507" y="100"/>
                    <a:pt x="504" y="99"/>
                  </a:cubicBezTo>
                  <a:cubicBezTo>
                    <a:pt x="477" y="90"/>
                    <a:pt x="450" y="81"/>
                    <a:pt x="423" y="72"/>
                  </a:cubicBezTo>
                  <a:cubicBezTo>
                    <a:pt x="392" y="62"/>
                    <a:pt x="369" y="36"/>
                    <a:pt x="342" y="18"/>
                  </a:cubicBezTo>
                  <a:cubicBezTo>
                    <a:pt x="326" y="7"/>
                    <a:pt x="306" y="6"/>
                    <a:pt x="288" y="0"/>
                  </a:cubicBezTo>
                  <a:close/>
                </a:path>
              </a:pathLst>
            </a:custGeom>
            <a:solidFill>
              <a:srgbClr val="00FF00"/>
            </a:solidFill>
            <a:ln w="3175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6629400" y="4800600"/>
              <a:ext cx="1323975" cy="1152525"/>
            </a:xfrm>
            <a:custGeom>
              <a:avLst/>
              <a:gdLst>
                <a:gd name="T0" fmla="*/ 828 w 834"/>
                <a:gd name="T1" fmla="*/ 447 h 726"/>
                <a:gd name="T2" fmla="*/ 585 w 834"/>
                <a:gd name="T3" fmla="*/ 357 h 726"/>
                <a:gd name="T4" fmla="*/ 531 w 834"/>
                <a:gd name="T5" fmla="*/ 348 h 726"/>
                <a:gd name="T6" fmla="*/ 477 w 834"/>
                <a:gd name="T7" fmla="*/ 330 h 726"/>
                <a:gd name="T8" fmla="*/ 450 w 834"/>
                <a:gd name="T9" fmla="*/ 501 h 726"/>
                <a:gd name="T10" fmla="*/ 351 w 834"/>
                <a:gd name="T11" fmla="*/ 726 h 726"/>
                <a:gd name="T12" fmla="*/ 297 w 834"/>
                <a:gd name="T13" fmla="*/ 708 h 726"/>
                <a:gd name="T14" fmla="*/ 243 w 834"/>
                <a:gd name="T15" fmla="*/ 672 h 726"/>
                <a:gd name="T16" fmla="*/ 189 w 834"/>
                <a:gd name="T17" fmla="*/ 591 h 726"/>
                <a:gd name="T18" fmla="*/ 135 w 834"/>
                <a:gd name="T19" fmla="*/ 555 h 726"/>
                <a:gd name="T20" fmla="*/ 99 w 834"/>
                <a:gd name="T21" fmla="*/ 501 h 726"/>
                <a:gd name="T22" fmla="*/ 81 w 834"/>
                <a:gd name="T23" fmla="*/ 474 h 726"/>
                <a:gd name="T24" fmla="*/ 72 w 834"/>
                <a:gd name="T25" fmla="*/ 438 h 726"/>
                <a:gd name="T26" fmla="*/ 54 w 834"/>
                <a:gd name="T27" fmla="*/ 384 h 726"/>
                <a:gd name="T28" fmla="*/ 135 w 834"/>
                <a:gd name="T29" fmla="*/ 78 h 726"/>
                <a:gd name="T30" fmla="*/ 207 w 834"/>
                <a:gd name="T31" fmla="*/ 69 h 726"/>
                <a:gd name="T32" fmla="*/ 288 w 834"/>
                <a:gd name="T33" fmla="*/ 24 h 726"/>
                <a:gd name="T34" fmla="*/ 513 w 834"/>
                <a:gd name="T35" fmla="*/ 42 h 726"/>
                <a:gd name="T36" fmla="*/ 792 w 834"/>
                <a:gd name="T37" fmla="*/ 33 h 726"/>
                <a:gd name="T38" fmla="*/ 783 w 834"/>
                <a:gd name="T39" fmla="*/ 321 h 726"/>
                <a:gd name="T40" fmla="*/ 801 w 834"/>
                <a:gd name="T41" fmla="*/ 375 h 726"/>
                <a:gd name="T42" fmla="*/ 828 w 834"/>
                <a:gd name="T43" fmla="*/ 393 h 726"/>
                <a:gd name="T44" fmla="*/ 828 w 834"/>
                <a:gd name="T45" fmla="*/ 44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4" h="726">
                  <a:moveTo>
                    <a:pt x="828" y="447"/>
                  </a:moveTo>
                  <a:cubicBezTo>
                    <a:pt x="763" y="382"/>
                    <a:pt x="673" y="372"/>
                    <a:pt x="585" y="357"/>
                  </a:cubicBezTo>
                  <a:cubicBezTo>
                    <a:pt x="567" y="354"/>
                    <a:pt x="549" y="352"/>
                    <a:pt x="531" y="348"/>
                  </a:cubicBezTo>
                  <a:cubicBezTo>
                    <a:pt x="513" y="343"/>
                    <a:pt x="477" y="330"/>
                    <a:pt x="477" y="330"/>
                  </a:cubicBezTo>
                  <a:cubicBezTo>
                    <a:pt x="430" y="401"/>
                    <a:pt x="472" y="328"/>
                    <a:pt x="450" y="501"/>
                  </a:cubicBezTo>
                  <a:cubicBezTo>
                    <a:pt x="441" y="574"/>
                    <a:pt x="415" y="683"/>
                    <a:pt x="351" y="726"/>
                  </a:cubicBezTo>
                  <a:cubicBezTo>
                    <a:pt x="333" y="720"/>
                    <a:pt x="313" y="719"/>
                    <a:pt x="297" y="708"/>
                  </a:cubicBezTo>
                  <a:cubicBezTo>
                    <a:pt x="279" y="696"/>
                    <a:pt x="243" y="672"/>
                    <a:pt x="243" y="672"/>
                  </a:cubicBezTo>
                  <a:cubicBezTo>
                    <a:pt x="232" y="639"/>
                    <a:pt x="217" y="613"/>
                    <a:pt x="189" y="591"/>
                  </a:cubicBezTo>
                  <a:cubicBezTo>
                    <a:pt x="172" y="578"/>
                    <a:pt x="135" y="555"/>
                    <a:pt x="135" y="555"/>
                  </a:cubicBezTo>
                  <a:cubicBezTo>
                    <a:pt x="123" y="537"/>
                    <a:pt x="111" y="519"/>
                    <a:pt x="99" y="501"/>
                  </a:cubicBezTo>
                  <a:cubicBezTo>
                    <a:pt x="93" y="492"/>
                    <a:pt x="81" y="474"/>
                    <a:pt x="81" y="474"/>
                  </a:cubicBezTo>
                  <a:cubicBezTo>
                    <a:pt x="78" y="462"/>
                    <a:pt x="76" y="450"/>
                    <a:pt x="72" y="438"/>
                  </a:cubicBezTo>
                  <a:cubicBezTo>
                    <a:pt x="67" y="420"/>
                    <a:pt x="54" y="384"/>
                    <a:pt x="54" y="384"/>
                  </a:cubicBezTo>
                  <a:cubicBezTo>
                    <a:pt x="58" y="284"/>
                    <a:pt x="0" y="101"/>
                    <a:pt x="135" y="78"/>
                  </a:cubicBezTo>
                  <a:cubicBezTo>
                    <a:pt x="159" y="74"/>
                    <a:pt x="183" y="72"/>
                    <a:pt x="207" y="69"/>
                  </a:cubicBezTo>
                  <a:cubicBezTo>
                    <a:pt x="269" y="28"/>
                    <a:pt x="240" y="40"/>
                    <a:pt x="288" y="24"/>
                  </a:cubicBezTo>
                  <a:cubicBezTo>
                    <a:pt x="361" y="73"/>
                    <a:pt x="414" y="47"/>
                    <a:pt x="513" y="42"/>
                  </a:cubicBezTo>
                  <a:cubicBezTo>
                    <a:pt x="638" y="0"/>
                    <a:pt x="548" y="23"/>
                    <a:pt x="792" y="33"/>
                  </a:cubicBezTo>
                  <a:cubicBezTo>
                    <a:pt x="777" y="167"/>
                    <a:pt x="764" y="195"/>
                    <a:pt x="783" y="321"/>
                  </a:cubicBezTo>
                  <a:cubicBezTo>
                    <a:pt x="786" y="340"/>
                    <a:pt x="785" y="364"/>
                    <a:pt x="801" y="375"/>
                  </a:cubicBezTo>
                  <a:cubicBezTo>
                    <a:pt x="810" y="381"/>
                    <a:pt x="824" y="383"/>
                    <a:pt x="828" y="393"/>
                  </a:cubicBezTo>
                  <a:cubicBezTo>
                    <a:pt x="834" y="410"/>
                    <a:pt x="828" y="429"/>
                    <a:pt x="828" y="447"/>
                  </a:cubicBezTo>
                  <a:close/>
                </a:path>
              </a:pathLst>
            </a:custGeom>
            <a:solidFill>
              <a:srgbClr val="00FF00"/>
            </a:solidFill>
            <a:ln w="2540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00200" y="2971800"/>
              <a:ext cx="1217613" cy="819150"/>
            </a:xfrm>
            <a:custGeom>
              <a:avLst/>
              <a:gdLst>
                <a:gd name="T0" fmla="*/ 180 w 767"/>
                <a:gd name="T1" fmla="*/ 43 h 516"/>
                <a:gd name="T2" fmla="*/ 183 w 767"/>
                <a:gd name="T3" fmla="*/ 7 h 516"/>
                <a:gd name="T4" fmla="*/ 171 w 767"/>
                <a:gd name="T5" fmla="*/ 34 h 516"/>
                <a:gd name="T6" fmla="*/ 117 w 767"/>
                <a:gd name="T7" fmla="*/ 70 h 516"/>
                <a:gd name="T8" fmla="*/ 27 w 767"/>
                <a:gd name="T9" fmla="*/ 205 h 516"/>
                <a:gd name="T10" fmla="*/ 9 w 767"/>
                <a:gd name="T11" fmla="*/ 259 h 516"/>
                <a:gd name="T12" fmla="*/ 0 w 767"/>
                <a:gd name="T13" fmla="*/ 286 h 516"/>
                <a:gd name="T14" fmla="*/ 216 w 767"/>
                <a:gd name="T15" fmla="*/ 475 h 516"/>
                <a:gd name="T16" fmla="*/ 297 w 767"/>
                <a:gd name="T17" fmla="*/ 502 h 516"/>
                <a:gd name="T18" fmla="*/ 324 w 767"/>
                <a:gd name="T19" fmla="*/ 511 h 516"/>
                <a:gd name="T20" fmla="*/ 594 w 767"/>
                <a:gd name="T21" fmla="*/ 457 h 516"/>
                <a:gd name="T22" fmla="*/ 630 w 767"/>
                <a:gd name="T23" fmla="*/ 403 h 516"/>
                <a:gd name="T24" fmla="*/ 684 w 767"/>
                <a:gd name="T25" fmla="*/ 349 h 516"/>
                <a:gd name="T26" fmla="*/ 702 w 767"/>
                <a:gd name="T27" fmla="*/ 304 h 516"/>
                <a:gd name="T28" fmla="*/ 729 w 767"/>
                <a:gd name="T29" fmla="*/ 277 h 516"/>
                <a:gd name="T30" fmla="*/ 747 w 767"/>
                <a:gd name="T31" fmla="*/ 223 h 516"/>
                <a:gd name="T32" fmla="*/ 756 w 767"/>
                <a:gd name="T33" fmla="*/ 196 h 516"/>
                <a:gd name="T34" fmla="*/ 675 w 767"/>
                <a:gd name="T35" fmla="*/ 61 h 516"/>
                <a:gd name="T36" fmla="*/ 558 w 767"/>
                <a:gd name="T37" fmla="*/ 70 h 516"/>
                <a:gd name="T38" fmla="*/ 513 w 767"/>
                <a:gd name="T39" fmla="*/ 115 h 516"/>
                <a:gd name="T40" fmla="*/ 369 w 767"/>
                <a:gd name="T41" fmla="*/ 259 h 516"/>
                <a:gd name="T42" fmla="*/ 270 w 767"/>
                <a:gd name="T43" fmla="*/ 241 h 516"/>
                <a:gd name="T44" fmla="*/ 234 w 767"/>
                <a:gd name="T45" fmla="*/ 187 h 516"/>
                <a:gd name="T46" fmla="*/ 225 w 767"/>
                <a:gd name="T47" fmla="*/ 61 h 516"/>
                <a:gd name="T48" fmla="*/ 198 w 767"/>
                <a:gd name="T49" fmla="*/ 52 h 516"/>
                <a:gd name="T50" fmla="*/ 180 w 767"/>
                <a:gd name="T51" fmla="*/ 43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7" h="516">
                  <a:moveTo>
                    <a:pt x="180" y="43"/>
                  </a:moveTo>
                  <a:cubicBezTo>
                    <a:pt x="181" y="31"/>
                    <a:pt x="192" y="16"/>
                    <a:pt x="183" y="7"/>
                  </a:cubicBezTo>
                  <a:cubicBezTo>
                    <a:pt x="176" y="0"/>
                    <a:pt x="178" y="27"/>
                    <a:pt x="171" y="34"/>
                  </a:cubicBezTo>
                  <a:cubicBezTo>
                    <a:pt x="155" y="49"/>
                    <a:pt x="117" y="70"/>
                    <a:pt x="117" y="70"/>
                  </a:cubicBezTo>
                  <a:cubicBezTo>
                    <a:pt x="98" y="98"/>
                    <a:pt x="38" y="171"/>
                    <a:pt x="27" y="205"/>
                  </a:cubicBezTo>
                  <a:cubicBezTo>
                    <a:pt x="21" y="223"/>
                    <a:pt x="15" y="241"/>
                    <a:pt x="9" y="259"/>
                  </a:cubicBezTo>
                  <a:cubicBezTo>
                    <a:pt x="6" y="268"/>
                    <a:pt x="0" y="286"/>
                    <a:pt x="0" y="286"/>
                  </a:cubicBezTo>
                  <a:cubicBezTo>
                    <a:pt x="31" y="379"/>
                    <a:pt x="139" y="423"/>
                    <a:pt x="216" y="475"/>
                  </a:cubicBezTo>
                  <a:cubicBezTo>
                    <a:pt x="216" y="475"/>
                    <a:pt x="283" y="497"/>
                    <a:pt x="297" y="502"/>
                  </a:cubicBezTo>
                  <a:cubicBezTo>
                    <a:pt x="306" y="505"/>
                    <a:pt x="324" y="511"/>
                    <a:pt x="324" y="511"/>
                  </a:cubicBezTo>
                  <a:cubicBezTo>
                    <a:pt x="441" y="505"/>
                    <a:pt x="506" y="516"/>
                    <a:pt x="594" y="457"/>
                  </a:cubicBezTo>
                  <a:cubicBezTo>
                    <a:pt x="606" y="439"/>
                    <a:pt x="618" y="421"/>
                    <a:pt x="630" y="403"/>
                  </a:cubicBezTo>
                  <a:cubicBezTo>
                    <a:pt x="644" y="382"/>
                    <a:pt x="684" y="349"/>
                    <a:pt x="684" y="349"/>
                  </a:cubicBezTo>
                  <a:cubicBezTo>
                    <a:pt x="690" y="334"/>
                    <a:pt x="693" y="318"/>
                    <a:pt x="702" y="304"/>
                  </a:cubicBezTo>
                  <a:cubicBezTo>
                    <a:pt x="709" y="293"/>
                    <a:pt x="723" y="288"/>
                    <a:pt x="729" y="277"/>
                  </a:cubicBezTo>
                  <a:cubicBezTo>
                    <a:pt x="738" y="260"/>
                    <a:pt x="741" y="241"/>
                    <a:pt x="747" y="223"/>
                  </a:cubicBezTo>
                  <a:cubicBezTo>
                    <a:pt x="750" y="214"/>
                    <a:pt x="756" y="196"/>
                    <a:pt x="756" y="196"/>
                  </a:cubicBezTo>
                  <a:cubicBezTo>
                    <a:pt x="747" y="86"/>
                    <a:pt x="767" y="79"/>
                    <a:pt x="675" y="61"/>
                  </a:cubicBezTo>
                  <a:cubicBezTo>
                    <a:pt x="636" y="64"/>
                    <a:pt x="596" y="63"/>
                    <a:pt x="558" y="70"/>
                  </a:cubicBezTo>
                  <a:cubicBezTo>
                    <a:pt x="532" y="75"/>
                    <a:pt x="527" y="98"/>
                    <a:pt x="513" y="115"/>
                  </a:cubicBezTo>
                  <a:cubicBezTo>
                    <a:pt x="471" y="166"/>
                    <a:pt x="435" y="237"/>
                    <a:pt x="369" y="259"/>
                  </a:cubicBezTo>
                  <a:cubicBezTo>
                    <a:pt x="336" y="255"/>
                    <a:pt x="294" y="265"/>
                    <a:pt x="270" y="241"/>
                  </a:cubicBezTo>
                  <a:cubicBezTo>
                    <a:pt x="255" y="226"/>
                    <a:pt x="234" y="187"/>
                    <a:pt x="234" y="187"/>
                  </a:cubicBezTo>
                  <a:cubicBezTo>
                    <a:pt x="231" y="145"/>
                    <a:pt x="236" y="102"/>
                    <a:pt x="225" y="61"/>
                  </a:cubicBezTo>
                  <a:cubicBezTo>
                    <a:pt x="223" y="52"/>
                    <a:pt x="205" y="58"/>
                    <a:pt x="198" y="52"/>
                  </a:cubicBezTo>
                  <a:cubicBezTo>
                    <a:pt x="177" y="35"/>
                    <a:pt x="180" y="6"/>
                    <a:pt x="180" y="43"/>
                  </a:cubicBezTo>
                  <a:close/>
                </a:path>
              </a:pathLst>
            </a:custGeom>
            <a:solidFill>
              <a:srgbClr val="00FF00"/>
            </a:solidFill>
            <a:ln w="31750" cap="flat" cmpd="sng">
              <a:solidFill>
                <a:srgbClr val="008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600200" y="2971800"/>
              <a:ext cx="1219200" cy="838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1219200" y="1905000"/>
              <a:ext cx="1600200" cy="1905000"/>
            </a:xfrm>
            <a:prstGeom prst="rect">
              <a:avLst/>
            </a:prstGeom>
            <a:noFill/>
            <a:ln w="635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AU"/>
            </a:p>
          </p:txBody>
        </p:sp>
      </p:grpSp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55553"/>
              </p:ext>
            </p:extLst>
          </p:nvPr>
        </p:nvGraphicFramePr>
        <p:xfrm>
          <a:off x="4654445" y="3941326"/>
          <a:ext cx="3725056" cy="228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位图图像" r:id="rId3" imgW="6380952" imgH="5009524" progId="Paint.Picture">
                  <p:embed/>
                </p:oleObj>
              </mc:Choice>
              <mc:Fallback>
                <p:oleObj name="位图图像" r:id="rId3" imgW="6380952" imgH="5009524" progId="Paint.Picture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445" y="3941326"/>
                        <a:ext cx="3725056" cy="228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9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79"/>
    </mc:Choice>
    <mc:Fallback xmlns="">
      <p:transition spd="slow" advTm="362679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3F31-54FE-4852-994F-4269FD20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Optimality of BBS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Proof</a:t>
                </a:r>
              </a:p>
              <a:p>
                <a:pPr lvl="1"/>
                <a:r>
                  <a:rPr lang="en-US" b="0" dirty="0"/>
                  <a:t>Assume that the algorithm needs to </a:t>
                </a:r>
                <a:r>
                  <a:rPr lang="en-US" dirty="0"/>
                  <a:t>visit a node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whose MBR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b="0" dirty="0"/>
                  <a:t> is disjoint with the region</a:t>
                </a:r>
              </a:p>
              <a:p>
                <a:pPr lvl="2"/>
                <a:r>
                  <a:rPr lang="en-US" dirty="0"/>
                  <a:t>It follows that a skyline point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dominates the lower-left corner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has a smaller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US" b="0" dirty="0"/>
                  <a:t> than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The sequence of points/nodes processed by BBS is in ascending order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US" b="0" dirty="0"/>
                  <a:t> to the origin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is processed before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3"/>
                <a:r>
                  <a:rPr lang="en-US" b="0" dirty="0"/>
                  <a:t>It is impossible to visit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4A69C3-3498-48B8-AEDB-434556BA9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2" y="1295400"/>
                <a:ext cx="7556501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C7532-3B0B-4C08-BE70-92CC7251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70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D50E8-BAB7-4622-99BD-42BB0EF51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50" y="3545274"/>
            <a:ext cx="3256678" cy="32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40"/>
    </mc:Choice>
    <mc:Fallback xmlns="">
      <p:transition spd="slow" advTm="8434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Skylines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8277391" cy="5383212"/>
          </a:xfrm>
        </p:spPr>
        <p:txBody>
          <a:bodyPr>
            <a:normAutofit/>
          </a:bodyPr>
          <a:lstStyle/>
          <a:p>
            <a:r>
              <a:rPr lang="en-US" dirty="0"/>
              <a:t>Variations</a:t>
            </a:r>
          </a:p>
          <a:p>
            <a:pPr lvl="1"/>
            <a:r>
              <a:rPr lang="en-US" dirty="0"/>
              <a:t>Dynamic skyline queries</a:t>
            </a:r>
          </a:p>
          <a:p>
            <a:pPr lvl="2"/>
            <a:r>
              <a:rPr lang="en-US" dirty="0"/>
              <a:t>The distance is to a give query point, not fixed</a:t>
            </a:r>
          </a:p>
          <a:p>
            <a:pPr lvl="1"/>
            <a:r>
              <a:rPr lang="en-US" dirty="0"/>
              <a:t>Skyline in constrained spaces such as road networks</a:t>
            </a:r>
          </a:p>
          <a:p>
            <a:pPr lvl="1"/>
            <a:r>
              <a:rPr lang="en-US" dirty="0"/>
              <a:t>How many they dominate? </a:t>
            </a:r>
          </a:p>
          <a:p>
            <a:pPr lvl="2"/>
            <a:r>
              <a:rPr lang="en-US" dirty="0"/>
              <a:t>K points that dominate the largest number of other points</a:t>
            </a:r>
          </a:p>
          <a:p>
            <a:pPr lvl="2"/>
            <a:r>
              <a:rPr lang="en-US" dirty="0"/>
              <a:t>The result  points are not necessarily in the skyline result</a:t>
            </a:r>
          </a:p>
          <a:p>
            <a:pPr lvl="1"/>
            <a:r>
              <a:rPr lang="en-US" dirty="0"/>
              <a:t>Near-skyline points</a:t>
            </a:r>
          </a:p>
          <a:p>
            <a:pPr lvl="1"/>
            <a:r>
              <a:rPr lang="en-US" dirty="0"/>
              <a:t>Top-k skyline (ranked)</a:t>
            </a:r>
          </a:p>
          <a:p>
            <a:pPr lvl="1"/>
            <a:r>
              <a:rPr lang="en-US" dirty="0"/>
              <a:t>Skyline queries with uncertainty</a:t>
            </a:r>
          </a:p>
          <a:p>
            <a:pPr lvl="1"/>
            <a:r>
              <a:rPr lang="en-US" dirty="0"/>
              <a:t>Skyline in high dimensional space</a:t>
            </a:r>
          </a:p>
          <a:p>
            <a:pPr lvl="1"/>
            <a:r>
              <a:rPr lang="en-US" dirty="0"/>
              <a:t>Skyline in partially ordered space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3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00"/>
    </mc:Choice>
    <mc:Fallback xmlns="">
      <p:transition spd="slow" advTm="129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kNN vs Skyline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21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AU" dirty="0"/>
                  <a:t>These two types of queries are related</a:t>
                </a:r>
                <a:r>
                  <a:rPr lang="en-US" dirty="0"/>
                  <a:t> in a multidimensional space</a:t>
                </a:r>
              </a:p>
              <a:p>
                <a:pPr lvl="1"/>
                <a:r>
                  <a:rPr lang="en-AU" dirty="0"/>
                  <a:t>If an overall ranking function is available (e.g., distance function, similarity function), then kNN can be used</a:t>
                </a:r>
              </a:p>
              <a:p>
                <a:pPr lvl="1"/>
                <a:r>
                  <a:rPr lang="en-AU" dirty="0"/>
                  <a:t>Otherwise, skyline may be more useful</a:t>
                </a:r>
              </a:p>
              <a:p>
                <a:r>
                  <a:rPr lang="en-AU" dirty="0"/>
                  <a:t>A skyline query returns a </a:t>
                </a:r>
                <a:r>
                  <a:rPr lang="en-AU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superset</a:t>
                </a:r>
                <a:r>
                  <a:rPr lang="en-AU" dirty="0"/>
                  <a:t> of any NN queries (based on any liner combination of the attributes)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AU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lang="en-A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for </a:t>
                </a:r>
                <a:r>
                  <a:rPr lang="en-AU" u="sng" dirty="0"/>
                  <a:t>any</a:t>
                </a:r>
                <a:r>
                  <a:rPr lang="en-AU" dirty="0"/>
                  <a:t>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AU" i="1" dirty="0"/>
              </a:p>
              <a:p>
                <a:pPr lvl="1"/>
                <a:r>
                  <a:rPr lang="en-AU" dirty="0"/>
                  <a:t>This subset can often be very large (too large to be useful)</a:t>
                </a:r>
              </a:p>
              <a:p>
                <a:r>
                  <a:rPr lang="en-AU" dirty="0"/>
                  <a:t>These two can be used together (e.g., to give a ranked list, and also more contextual information about the recommendation)</a:t>
                </a:r>
              </a:p>
            </p:txBody>
          </p:sp>
        </mc:Choice>
        <mc:Fallback xmlns="">
          <p:sp>
            <p:nvSpPr>
              <p:cNvPr id="2222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535" r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A0FC-E763-414C-96A2-88CAF5F25D84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09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16"/>
    </mc:Choice>
    <mc:Fallback xmlns="">
      <p:transition spd="slow" advTm="95816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Words on Spatial Databases</a:t>
            </a:r>
            <a:endParaRPr lang="en-US" dirty="0"/>
          </a:p>
        </p:txBody>
      </p:sp>
      <p:sp>
        <p:nvSpPr>
          <p:cNvPr id="2283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Spatial databases is one of the most successful database innovations since the relational model</a:t>
            </a:r>
          </a:p>
          <a:p>
            <a:pPr lvl="1"/>
            <a:r>
              <a:rPr lang="en-AU" dirty="0"/>
              <a:t>Real problems, real solutions, real impacts</a:t>
            </a:r>
          </a:p>
          <a:p>
            <a:pPr lvl="1"/>
            <a:r>
              <a:rPr lang="en-AU" dirty="0"/>
              <a:t>Foundation to many other complex data management and similarity query processing</a:t>
            </a:r>
          </a:p>
          <a:p>
            <a:r>
              <a:rPr lang="en-AU" dirty="0"/>
              <a:t>Challenges are still there</a:t>
            </a:r>
          </a:p>
          <a:p>
            <a:pPr lvl="1"/>
            <a:r>
              <a:rPr lang="en-AU" dirty="0"/>
              <a:t>…so are the opportunities, for researchers and entrepreneurs</a:t>
            </a:r>
          </a:p>
          <a:p>
            <a:r>
              <a:rPr lang="en-AU" dirty="0"/>
              <a:t>Next…</a:t>
            </a:r>
          </a:p>
          <a:p>
            <a:pPr lvl="1"/>
            <a:r>
              <a:rPr lang="en-AU" dirty="0"/>
              <a:t>Spatiotemporal databases (moving objects)</a:t>
            </a:r>
          </a:p>
          <a:p>
            <a:pPr lvl="1"/>
            <a:r>
              <a:rPr lang="en-AU" dirty="0"/>
              <a:t>High dimensional data</a:t>
            </a:r>
          </a:p>
        </p:txBody>
      </p:sp>
      <p:sp>
        <p:nvSpPr>
          <p:cNvPr id="624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1554-9392-3A4C-BF55-D14B67D881BE}" type="slidenum">
              <a:rPr lang="en-US" altLang="zh-CN" smtClean="0"/>
              <a:pPr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99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74"/>
    </mc:Choice>
    <mc:Fallback xmlns="">
      <p:transition spd="slow" advTm="1201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MinDist</a:t>
            </a:r>
            <a:endParaRPr lang="en-US" dirty="0"/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8C1E-D727-F543-8703-70303E16D415}" type="slidenum">
              <a:rPr lang="en-US" altLang="zh-CN" smtClean="0"/>
              <a:pPr/>
              <a:t>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445" name="TextBox 30"/>
              <p:cNvSpPr txBox="1">
                <a:spLocks noChangeArrowheads="1"/>
              </p:cNvSpPr>
              <p:nvPr/>
            </p:nvSpPr>
            <p:spPr bwMode="auto">
              <a:xfrm>
                <a:off x="609600" y="1219200"/>
                <a:ext cx="7572375" cy="1877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AU" sz="2400" dirty="0">
                    <a:ea typeface="宋体" pitchFamily="-106" charset="-122"/>
                    <a:cs typeface="宋体" pitchFamily="-106" charset="-122"/>
                  </a:rPr>
                  <a:t>A </a:t>
                </a:r>
                <a:r>
                  <a:rPr lang="en-AU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Times New Roman" pitchFamily="-106" charset="0"/>
                    <a:cs typeface="Times New Roman" pitchFamily="-106" charset="0"/>
                  </a:rPr>
                  <a:t>lower</a:t>
                </a:r>
                <a:r>
                  <a:rPr lang="en-AU" sz="2400" dirty="0">
                    <a:ea typeface="Times New Roman" pitchFamily="-106" charset="0"/>
                    <a:cs typeface="Times New Roman" pitchFamily="-106" charset="0"/>
                  </a:rPr>
                  <a:t> bound distance for any point in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𝑅</m:t>
                    </m:r>
                  </m:oMath>
                </a14:m>
                <a:r>
                  <a:rPr lang="en-AU" sz="2400" i="1" dirty="0">
                    <a:ea typeface="Times New Roman" pitchFamily="-106" charset="0"/>
                    <a:cs typeface="Times New Roman" pitchFamily="-106" charset="0"/>
                  </a:rPr>
                  <a:t> </a:t>
                </a:r>
                <a:r>
                  <a:rPr lang="en-AU" sz="2400" dirty="0">
                    <a:ea typeface="Times New Roman" pitchFamily="-106" charset="0"/>
                    <a:cs typeface="Times New Roman" pitchFamily="-106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𝑞</m:t>
                    </m:r>
                  </m:oMath>
                </a14:m>
                <a:endParaRPr lang="en-AU" sz="2400" i="1" dirty="0">
                  <a:ea typeface="Times New Roman" pitchFamily="-106" charset="0"/>
                  <a:cs typeface="Times New Roman" pitchFamily="-106" charset="0"/>
                </a:endParaRPr>
              </a:p>
              <a:p>
                <a:endParaRPr lang="en-AU" sz="2000" i="1" dirty="0">
                  <a:ea typeface="Times New Roman" pitchFamily="-106" charset="0"/>
                  <a:cs typeface="Times New Roman" pitchFamily="-106" charset="0"/>
                </a:endParaRPr>
              </a:p>
              <a:p>
                <a:pPr eaLnBrk="1" hangingPunct="1">
                  <a:buFont typeface="Arial"/>
                  <a:buChar char="•"/>
                </a:pPr>
                <a:r>
                  <a:rPr lang="en-AU" sz="2000" dirty="0">
                    <a:ea typeface="Times New Roman" pitchFamily="-106" charset="0"/>
                    <a:cs typeface="Times New Roman" pitchFamily="-106" charset="0"/>
                  </a:rPr>
                  <a:t> </a:t>
                </a:r>
                <a:r>
                  <a:rPr lang="en-US" sz="2400" dirty="0">
                    <a:ea typeface="Times New Roman" pitchFamily="-106" charset="0"/>
                    <a:cs typeface="Times New Roman" pitchFamily="-106" charset="0"/>
                  </a:rPr>
                  <a:t>I</a:t>
                </a:r>
                <a:r>
                  <a:rPr lang="en-US" sz="2400" dirty="0"/>
                  <a:t>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inside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𝑖𝑛𝐷𝑖𝑠𝑡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eaLnBrk="1" hangingPunct="1">
                  <a:buFont typeface="Arial"/>
                  <a:buChar char="•"/>
                </a:pP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outside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𝑖𝑠𝑡</m:t>
                    </m:r>
                  </m:oMath>
                </a14:m>
                <a:r>
                  <a:rPr lang="en-US" sz="2400" dirty="0"/>
                  <a:t> is the distance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closest point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(one point of the perimeter)</a:t>
                </a:r>
              </a:p>
            </p:txBody>
          </p:sp>
        </mc:Choice>
        <mc:Fallback xmlns="">
          <p:sp>
            <p:nvSpPr>
              <p:cNvPr id="189445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219200"/>
                <a:ext cx="7572375" cy="1877437"/>
              </a:xfrm>
              <a:prstGeom prst="rect">
                <a:avLst/>
              </a:prstGeom>
              <a:blipFill>
                <a:blip r:embed="rId5"/>
                <a:stretch>
                  <a:fillRect l="-1342" t="-2703" b="-675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9446" name="Group 57"/>
          <p:cNvGrpSpPr>
            <a:grpSpLocks/>
          </p:cNvGrpSpPr>
          <p:nvPr/>
        </p:nvGrpSpPr>
        <p:grpSpPr bwMode="auto">
          <a:xfrm>
            <a:off x="213190" y="3308036"/>
            <a:ext cx="3867258" cy="3408813"/>
            <a:chOff x="63967" y="2285992"/>
            <a:chExt cx="6123743" cy="5911745"/>
          </a:xfrm>
        </p:grpSpPr>
        <p:sp>
          <p:nvSpPr>
            <p:cNvPr id="59" name="Rectangle 58"/>
            <p:cNvSpPr/>
            <p:nvPr/>
          </p:nvSpPr>
          <p:spPr>
            <a:xfrm>
              <a:off x="714348" y="2285992"/>
              <a:ext cx="1570886" cy="24292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3967" y="5357948"/>
              <a:ext cx="3293263" cy="283978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858181" y="4499471"/>
              <a:ext cx="142245" cy="1438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13874" y="3330086"/>
              <a:ext cx="1144148" cy="15986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501220" y="2808040"/>
              <a:ext cx="686490" cy="2336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cxnSp>
          <p:nvCxnSpPr>
            <p:cNvPr id="64" name="Straight Arrow Connector 63"/>
            <p:cNvCxnSpPr>
              <a:stCxn id="61" idx="2"/>
            </p:cNvCxnSpPr>
            <p:nvPr/>
          </p:nvCxnSpPr>
          <p:spPr>
            <a:xfrm rot="10800000">
              <a:off x="2285234" y="4571398"/>
              <a:ext cx="1572948" cy="23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1" idx="3"/>
            </p:cNvCxnSpPr>
            <p:nvPr/>
          </p:nvCxnSpPr>
          <p:spPr>
            <a:xfrm rot="5400000">
              <a:off x="3250260" y="4729412"/>
              <a:ext cx="735505" cy="52156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1" idx="6"/>
            </p:cNvCxnSpPr>
            <p:nvPr/>
          </p:nvCxnSpPr>
          <p:spPr>
            <a:xfrm>
              <a:off x="4000426" y="4571398"/>
              <a:ext cx="1500794" cy="23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775633" y="6010300"/>
            <a:ext cx="515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i="1" dirty="0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…to order and prune the search in an R-tree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58759" y="5300478"/>
                <a:ext cx="5223935" cy="10156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𝑀𝑖𝑛𝐷𝑖𝑠𝑡</m:t>
                    </m:r>
                  </m:oMath>
                </a14:m>
                <a:r>
                  <a:rPr lang="en-AU" sz="2000" dirty="0"/>
                  <a:t> is the distance of the point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sz="2000" dirty="0"/>
                  <a:t> to the nearest plane/face (nearest side in 2 dimension) of the hyper rectangle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sz="2000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59" y="5300478"/>
                <a:ext cx="5223935" cy="1015663"/>
              </a:xfrm>
              <a:prstGeom prst="rect">
                <a:avLst/>
              </a:prstGeom>
              <a:blipFill>
                <a:blip r:embed="rId6"/>
                <a:stretch>
                  <a:fillRect l="-969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638" y="3030736"/>
            <a:ext cx="2710576" cy="22114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58759" y="4049218"/>
            <a:ext cx="385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q</a:t>
            </a:r>
            <a:endParaRPr lang="en-AU" sz="2800" dirty="0"/>
          </a:p>
        </p:txBody>
      </p:sp>
      <p:sp>
        <p:nvSpPr>
          <p:cNvPr id="5" name="Rectangle 4"/>
          <p:cNvSpPr/>
          <p:nvPr/>
        </p:nvSpPr>
        <p:spPr>
          <a:xfrm>
            <a:off x="1886756" y="5008360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R</a:t>
            </a:r>
            <a:endParaRPr lang="en-AU" sz="2800" dirty="0"/>
          </a:p>
        </p:txBody>
      </p:sp>
      <p:sp>
        <p:nvSpPr>
          <p:cNvPr id="19" name="Rectangle 18"/>
          <p:cNvSpPr/>
          <p:nvPr/>
        </p:nvSpPr>
        <p:spPr>
          <a:xfrm>
            <a:off x="1162821" y="3299023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R</a:t>
            </a:r>
            <a:endParaRPr lang="en-AU" sz="2800" dirty="0"/>
          </a:p>
        </p:txBody>
      </p:sp>
      <p:sp>
        <p:nvSpPr>
          <p:cNvPr id="20" name="Rectangle 19"/>
          <p:cNvSpPr/>
          <p:nvPr/>
        </p:nvSpPr>
        <p:spPr>
          <a:xfrm>
            <a:off x="3684023" y="3538727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8887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041"/>
    </mc:Choice>
    <mc:Fallback xmlns="">
      <p:transition spd="slow" advTm="2620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MinMaxDist</a:t>
            </a:r>
            <a:endParaRPr lang="en-US" dirty="0"/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1DB6B-EB1B-0F4E-90FF-5ACF6D2D6439}" type="slidenum">
              <a:rPr lang="en-US" altLang="zh-CN" smtClean="0"/>
              <a:pPr/>
              <a:t>9</a:t>
            </a:fld>
            <a:endParaRPr lang="en-US" altLang="zh-CN"/>
          </a:p>
        </p:txBody>
      </p:sp>
      <p:grpSp>
        <p:nvGrpSpPr>
          <p:cNvPr id="191493" name="Group 35"/>
          <p:cNvGrpSpPr>
            <a:grpSpLocks/>
          </p:cNvGrpSpPr>
          <p:nvPr/>
        </p:nvGrpSpPr>
        <p:grpSpPr bwMode="auto">
          <a:xfrm>
            <a:off x="498475" y="3389971"/>
            <a:ext cx="4443413" cy="2971800"/>
            <a:chOff x="714348" y="2285992"/>
            <a:chExt cx="5473365" cy="4071966"/>
          </a:xfrm>
        </p:grpSpPr>
        <p:sp>
          <p:nvSpPr>
            <p:cNvPr id="7" name="Rectangle 6"/>
            <p:cNvSpPr/>
            <p:nvPr/>
          </p:nvSpPr>
          <p:spPr>
            <a:xfrm>
              <a:off x="714348" y="2285992"/>
              <a:ext cx="1570886" cy="242925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85393" y="5357948"/>
              <a:ext cx="2071838" cy="10000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58183" y="4499471"/>
              <a:ext cx="142245" cy="1438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13876" y="3330086"/>
              <a:ext cx="1144149" cy="15986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1223" y="2808040"/>
              <a:ext cx="686490" cy="23364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宋体" charset="-122"/>
              </a:endParaRPr>
            </a:p>
          </p:txBody>
        </p:sp>
        <p:cxnSp>
          <p:nvCxnSpPr>
            <p:cNvPr id="12" name="Straight Arrow Connector 11"/>
            <p:cNvCxnSpPr>
              <a:stCxn id="9" idx="2"/>
            </p:cNvCxnSpPr>
            <p:nvPr/>
          </p:nvCxnSpPr>
          <p:spPr>
            <a:xfrm rot="10800000">
              <a:off x="2285234" y="4571398"/>
              <a:ext cx="1572949" cy="23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3"/>
            </p:cNvCxnSpPr>
            <p:nvPr/>
          </p:nvCxnSpPr>
          <p:spPr>
            <a:xfrm rot="5400000">
              <a:off x="3250261" y="4729412"/>
              <a:ext cx="735505" cy="52156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</p:cNvCxnSpPr>
            <p:nvPr/>
          </p:nvCxnSpPr>
          <p:spPr>
            <a:xfrm>
              <a:off x="4000428" y="4571398"/>
              <a:ext cx="1500794" cy="23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1"/>
            </p:cNvCxnSpPr>
            <p:nvPr/>
          </p:nvCxnSpPr>
          <p:spPr>
            <a:xfrm rot="16200000" flipV="1">
              <a:off x="1964835" y="2606391"/>
              <a:ext cx="2234361" cy="1593564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6"/>
            </p:cNvCxnSpPr>
            <p:nvPr/>
          </p:nvCxnSpPr>
          <p:spPr>
            <a:xfrm>
              <a:off x="4000428" y="4571398"/>
              <a:ext cx="857597" cy="357312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928275" y="4571398"/>
              <a:ext cx="2259438" cy="533648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  <a:stCxn id="9" idx="3"/>
            </p:cNvCxnSpPr>
            <p:nvPr/>
          </p:nvCxnSpPr>
          <p:spPr>
            <a:xfrm flipH="1">
              <a:off x="3357229" y="4622257"/>
              <a:ext cx="521785" cy="1735701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1494" name="TextBox 34"/>
              <p:cNvSpPr txBox="1">
                <a:spLocks noChangeArrowheads="1"/>
              </p:cNvSpPr>
              <p:nvPr/>
            </p:nvSpPr>
            <p:spPr bwMode="auto">
              <a:xfrm>
                <a:off x="609600" y="1143000"/>
                <a:ext cx="7786688" cy="2308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AU" sz="2400" dirty="0">
                    <a:ea typeface="宋体" pitchFamily="-106" charset="-122"/>
                    <a:cs typeface="宋体" pitchFamily="-106" charset="-122"/>
                  </a:rPr>
                  <a:t>An </a:t>
                </a:r>
                <a:r>
                  <a:rPr lang="en-AU" sz="2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宋体" pitchFamily="-106" charset="-122"/>
                    <a:cs typeface="宋体" pitchFamily="-106" charset="-122"/>
                  </a:rPr>
                  <a:t>upper</a:t>
                </a:r>
                <a:r>
                  <a:rPr lang="en-AU" sz="2400" dirty="0">
                    <a:ea typeface="宋体" pitchFamily="-106" charset="-122"/>
                    <a:cs typeface="宋体" pitchFamily="-106" charset="-122"/>
                  </a:rPr>
                  <a:t> bound of distance from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宋体" pitchFamily="-106" charset="-122"/>
                        <a:cs typeface="Times New Roman" pitchFamily="-106" charset="0"/>
                      </a:rPr>
                      <m:t>𝑞</m:t>
                    </m:r>
                  </m:oMath>
                </a14:m>
                <a:r>
                  <a:rPr lang="en-AU" sz="2400" dirty="0">
                    <a:ea typeface="宋体" pitchFamily="-106" charset="-122"/>
                    <a:cs typeface="宋体" pitchFamily="-106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𝑅</m:t>
                    </m:r>
                  </m:oMath>
                </a14:m>
                <a:endParaRPr lang="en-AU" sz="2000" i="1" dirty="0">
                  <a:ea typeface="Times New Roman" pitchFamily="-106" charset="0"/>
                  <a:cs typeface="Times New Roman" pitchFamily="-106" charset="0"/>
                </a:endParaRPr>
              </a:p>
              <a:p>
                <a:endParaRPr lang="en-AU" sz="2000" dirty="0">
                  <a:ea typeface="Times New Roman" pitchFamily="-106" charset="0"/>
                  <a:cs typeface="Times New Roman" pitchFamily="-106" charset="0"/>
                </a:endParaRPr>
              </a:p>
              <a:p>
                <a:pPr eaLnBrk="1" hangingPunct="1">
                  <a:buFont typeface="Arial"/>
                  <a:buChar char="•"/>
                </a:pPr>
                <a:r>
                  <a:rPr lang="en-US" sz="2000" dirty="0"/>
                  <a:t> For </a:t>
                </a:r>
                <a:r>
                  <a:rPr lang="en-US" sz="2000" i="1" dirty="0"/>
                  <a:t>each</a:t>
                </a:r>
                <a:r>
                  <a:rPr lang="en-US" sz="2000" dirty="0"/>
                  <a:t> dimension, find the closest face, compute the distance to the furthest point on this face and take the minimum of all these distances</a:t>
                </a:r>
              </a:p>
              <a:p>
                <a:pPr eaLnBrk="1" hangingPunct="1">
                  <a:buFont typeface="Arial"/>
                  <a:buChar char="•"/>
                </a:pPr>
                <a:r>
                  <a:rPr lang="en-US" sz="2000" dirty="0"/>
                  <a:t> It is the smallest possible upper bound of distances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i="1" dirty="0"/>
              </a:p>
              <a:p>
                <a:pPr>
                  <a:buFont typeface="Arial"/>
                  <a:buChar char="•"/>
                </a:pPr>
                <a:r>
                  <a:rPr lang="en-AU" sz="2000" dirty="0">
                    <a:ea typeface="Times New Roman" pitchFamily="-106" charset="0"/>
                    <a:cs typeface="Times New Roman" pitchFamily="-106" charset="0"/>
                  </a:rPr>
                  <a:t> There exists at least one point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𝑝</m:t>
                    </m:r>
                  </m:oMath>
                </a14:m>
                <a:r>
                  <a:rPr lang="en-AU" sz="2000" dirty="0">
                    <a:ea typeface="Times New Roman" pitchFamily="-106" charset="0"/>
                    <a:cs typeface="Times New Roman" pitchFamily="-106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𝑅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, 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𝑑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(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𝑝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, 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𝑞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) ≤ 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  <a:ea typeface="Times New Roman" pitchFamily="-106" charset="0"/>
                        <a:cs typeface="Times New Roman" pitchFamily="-106" charset="0"/>
                      </a:rPr>
                      <m:t>𝑀𝑖𝑛𝑀𝑎𝑥𝐷𝑖𝑠𝑡</m:t>
                    </m:r>
                  </m:oMath>
                </a14:m>
                <a:endParaRPr lang="en-AU" sz="2000" dirty="0">
                  <a:ea typeface="Times New Roman" pitchFamily="-106" charset="0"/>
                  <a:cs typeface="Times New Roman" pitchFamily="-106" charset="0"/>
                </a:endParaRPr>
              </a:p>
              <a:p>
                <a:pPr lvl="2">
                  <a:buFontTx/>
                  <a:buChar char="-"/>
                </a:pPr>
                <a:endParaRPr lang="en-AU" sz="2000" dirty="0">
                  <a:ea typeface="Times New Roman" pitchFamily="-106" charset="0"/>
                  <a:cs typeface="Times New Roman" pitchFamily="-106" charset="0"/>
                </a:endParaRPr>
              </a:p>
            </p:txBody>
          </p:sp>
        </mc:Choice>
        <mc:Fallback xmlns="">
          <p:sp>
            <p:nvSpPr>
              <p:cNvPr id="191494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143000"/>
                <a:ext cx="7786688" cy="2308324"/>
              </a:xfrm>
              <a:prstGeom prst="rect">
                <a:avLst/>
              </a:prstGeom>
              <a:blipFill>
                <a:blip r:embed="rId5"/>
                <a:stretch>
                  <a:fillRect l="-1305" t="-21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964620" y="3437715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MinMaxDist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0739" y="4777164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MinDist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4052" y="3477709"/>
            <a:ext cx="3177675" cy="16286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8435" y="4494307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i="1" dirty="0">
                <a:cs typeface="Times New Roman" pitchFamily="-106" charset="0"/>
              </a:rPr>
              <a:t>q</a:t>
            </a:r>
            <a:endParaRPr lang="en-A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72348" y="5798208"/>
                <a:ext cx="5187490" cy="70788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There must exist a point of some spatial object in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sz="2000" dirty="0"/>
                  <a:t> within the distance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𝑀𝑖𝑛𝑀𝑎𝑥</m:t>
                    </m:r>
                  </m:oMath>
                </a14:m>
                <a:r>
                  <a:rPr lang="en-AU" sz="2000" dirty="0"/>
                  <a:t> from the point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AU" sz="2000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48" y="5798208"/>
                <a:ext cx="5187490" cy="707886"/>
              </a:xfrm>
              <a:prstGeom prst="rect">
                <a:avLst/>
              </a:prstGeom>
              <a:blipFill>
                <a:blip r:embed="rId7"/>
                <a:stretch>
                  <a:fillRect l="-976" t="-3571" r="-19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1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99"/>
    </mc:Choice>
    <mc:Fallback xmlns="">
      <p:transition spd="slow" advTm="195599"/>
    </mc:Fallback>
  </mc:AlternateContent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54807</TotalTime>
  <Words>4750</Words>
  <Application>Microsoft Macintosh PowerPoint</Application>
  <PresentationFormat>On-screen Show (4:3)</PresentationFormat>
  <Paragraphs>840</Paragraphs>
  <Slides>73</Slides>
  <Notes>29</Notes>
  <HiddenSlides>10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Cambria Math</vt:lpstr>
      <vt:lpstr>Times New Roman</vt:lpstr>
      <vt:lpstr>Wingdings</vt:lpstr>
      <vt:lpstr>Advantage</vt:lpstr>
      <vt:lpstr>位图图像</vt:lpstr>
      <vt:lpstr>Spatiotemporal Data Management and Analytics Spatial Query Processing 2</vt:lpstr>
      <vt:lpstr>Learning Modules</vt:lpstr>
      <vt:lpstr>Recommended Readings</vt:lpstr>
      <vt:lpstr>K-NN Query Processing</vt:lpstr>
      <vt:lpstr>K-NN Methods</vt:lpstr>
      <vt:lpstr>R-Tree - NN search</vt:lpstr>
      <vt:lpstr>MBR Face Property</vt:lpstr>
      <vt:lpstr>MinDist</vt:lpstr>
      <vt:lpstr>MinMaxDist</vt:lpstr>
      <vt:lpstr>Pruning Strategies</vt:lpstr>
      <vt:lpstr>Pruning 1 Example</vt:lpstr>
      <vt:lpstr>Pruning 2 Example</vt:lpstr>
      <vt:lpstr>Pruning 3 Example</vt:lpstr>
      <vt:lpstr>Ordering Distance</vt:lpstr>
      <vt:lpstr>kNN Branch-and-Bound (BaB)</vt:lpstr>
      <vt:lpstr>kNN Branch-and-Bound (BaB)</vt:lpstr>
      <vt:lpstr>kNN Branch-and-Bound (BaB)</vt:lpstr>
      <vt:lpstr>kNN Branch-and-Bound (BaB)</vt:lpstr>
      <vt:lpstr>kNN Branch-and-Bound (BaB)</vt:lpstr>
      <vt:lpstr>kNN Branch-and-Bound (BaB)</vt:lpstr>
      <vt:lpstr>kNN Best First (BF)</vt:lpstr>
      <vt:lpstr>kNN Best First (BF)</vt:lpstr>
      <vt:lpstr>kNN Best First (BF)</vt:lpstr>
      <vt:lpstr>kNN Best First (BF)</vt:lpstr>
      <vt:lpstr>Optimality of BF</vt:lpstr>
      <vt:lpstr>Optimality of BF</vt:lpstr>
      <vt:lpstr>K-NN search</vt:lpstr>
      <vt:lpstr>K-NN Query Processing</vt:lpstr>
      <vt:lpstr>Reverse-NN search</vt:lpstr>
      <vt:lpstr>Reverse-NN search</vt:lpstr>
      <vt:lpstr>Reverse-NN search</vt:lpstr>
      <vt:lpstr>Reverse-NN search</vt:lpstr>
      <vt:lpstr>Keyword-based KNN</vt:lpstr>
      <vt:lpstr>Keyword-based KNN</vt:lpstr>
      <vt:lpstr>KNN in Road Network</vt:lpstr>
      <vt:lpstr>Skyline Queries</vt:lpstr>
      <vt:lpstr>Monotonically Increasing Functions</vt:lpstr>
      <vt:lpstr>Multi-Criteria Optimization</vt:lpstr>
      <vt:lpstr>Top-1 Search</vt:lpstr>
      <vt:lpstr>Top-1 Search</vt:lpstr>
      <vt:lpstr>Finding a Hotel…</vt:lpstr>
      <vt:lpstr>Skyline Query Applications</vt:lpstr>
      <vt:lpstr>A Formal Definition</vt:lpstr>
      <vt:lpstr>Skyline For Top-1</vt:lpstr>
      <vt:lpstr>Skyline Block Nested Loop</vt:lpstr>
      <vt:lpstr>Skyline Divide and Conquer</vt:lpstr>
      <vt:lpstr>Skyline Dominance Screening</vt:lpstr>
      <vt:lpstr>1D Dominance Screening</vt:lpstr>
      <vt:lpstr>2D Dominance Screening</vt:lpstr>
      <vt:lpstr>2D Dominance Screening</vt:lpstr>
      <vt:lpstr>2D Dominance Screening</vt:lpstr>
      <vt:lpstr>Skyline in d-Dimensional Space</vt:lpstr>
      <vt:lpstr>Skyline in d-Dimensional Space</vt:lpstr>
      <vt:lpstr>Skyline with Bitmap</vt:lpstr>
      <vt:lpstr>Skyline with Bitmap</vt:lpstr>
      <vt:lpstr>Skyline with NN</vt:lpstr>
      <vt:lpstr>Skyline with NN Example</vt:lpstr>
      <vt:lpstr>Skyline with NN Example</vt:lpstr>
      <vt:lpstr>Skyline with NN Example</vt:lpstr>
      <vt:lpstr>Branch and Bound Skyline (BBS)</vt:lpstr>
      <vt:lpstr>Branch and Bound Skyline (BBS)</vt:lpstr>
      <vt:lpstr>Branch and Bound Skyline (BBS)</vt:lpstr>
      <vt:lpstr>Branch and Bound Skyline (BBS)</vt:lpstr>
      <vt:lpstr>Branch and Bound Skyline (BBS)</vt:lpstr>
      <vt:lpstr>Branch and Bound Skyline (BBS)</vt:lpstr>
      <vt:lpstr>Branch and Bound Skyline (BBS)</vt:lpstr>
      <vt:lpstr>Branch and Bound Skyline (BBS)</vt:lpstr>
      <vt:lpstr>Branch and Bound Skyline (BBS)</vt:lpstr>
      <vt:lpstr>Optimality of BBS</vt:lpstr>
      <vt:lpstr>Optimality of BBS</vt:lpstr>
      <vt:lpstr>More on Skylines</vt:lpstr>
      <vt:lpstr>kNN vs Skyline</vt:lpstr>
      <vt:lpstr>Final Words on Spatial Databases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雷 李</cp:lastModifiedBy>
  <cp:revision>1104</cp:revision>
  <cp:lastPrinted>2013-03-21T05:01:06Z</cp:lastPrinted>
  <dcterms:created xsi:type="dcterms:W3CDTF">2011-03-30T09:23:35Z</dcterms:created>
  <dcterms:modified xsi:type="dcterms:W3CDTF">2020-06-21T01:33:56Z</dcterms:modified>
</cp:coreProperties>
</file>